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1" r:id="rId2"/>
    <p:sldId id="303" r:id="rId3"/>
    <p:sldId id="309" r:id="rId4"/>
    <p:sldId id="305" r:id="rId5"/>
    <p:sldId id="310" r:id="rId6"/>
    <p:sldId id="311" r:id="rId7"/>
    <p:sldId id="312" r:id="rId8"/>
  </p:sldIdLst>
  <p:sldSz cx="6858000" cy="9902825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6" userDrawn="1">
          <p15:clr>
            <a:srgbClr val="A4A3A4"/>
          </p15:clr>
        </p15:guide>
        <p15:guide id="2" pos="2078" userDrawn="1">
          <p15:clr>
            <a:srgbClr val="A4A3A4"/>
          </p15:clr>
        </p15:guide>
        <p15:guide id="3" pos="41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E5418"/>
    <a:srgbClr val="EA5413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3276" y="492"/>
      </p:cViewPr>
      <p:guideLst>
        <p:guide orient="horz" pos="3116"/>
        <p:guide pos="2078"/>
        <p:guide pos="410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186" y="2245733"/>
            <a:ext cx="2943582" cy="6654669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6.xml"/><Relationship Id="rId7" Type="http://schemas.openxmlformats.org/officeDocument/2006/relationships/image" Target="../media/image1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10" Type="http://schemas.openxmlformats.org/officeDocument/2006/relationships/image" Target="../media/image6.png"/><Relationship Id="rId4" Type="http://schemas.openxmlformats.org/officeDocument/2006/relationships/tags" Target="../tags/tag7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5810"/>
            <a:ext cx="5628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Specification of 16-Channel GPIO with 3.3V Direct Output from the Motherboard</a:t>
            </a:r>
            <a:endParaRPr lang="zh-CN" altLang="en-US" sz="1400" b="1" dirty="0"/>
          </a:p>
        </p:txBody>
      </p:sp>
      <p:graphicFrame>
        <p:nvGraphicFramePr>
          <p:cNvPr id="13" name="表格 12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99654129"/>
              </p:ext>
            </p:extLst>
          </p:nvPr>
        </p:nvGraphicFramePr>
        <p:xfrm>
          <a:off x="346710" y="3793490"/>
          <a:ext cx="6007732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1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1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1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13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13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927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74320">
                <a:tc gridSpan="10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Pin Definitions</a:t>
                      </a:r>
                      <a:endParaRPr lang="zh-CN" altLang="en-US" sz="1200" dirty="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19</a:t>
                      </a: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17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15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13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</a:p>
                  </a:txBody>
                  <a:tcPr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11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GPIO10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GPIO9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GPIO4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20</a:t>
                      </a: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18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14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16</a:t>
                      </a:r>
                    </a:p>
                  </a:txBody>
                  <a:tcPr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</a:t>
                      </a:r>
                      <a:r>
                        <a:rPr 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15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GPIO14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GPIO13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GPIO8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GPIO7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GPIO5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727" y="1289030"/>
            <a:ext cx="2990273" cy="2171700"/>
          </a:xfrm>
          <a:prstGeom prst="rect">
            <a:avLst/>
          </a:prstGeom>
        </p:spPr>
      </p:pic>
      <p:pic>
        <p:nvPicPr>
          <p:cNvPr id="1181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185" y="5507355"/>
            <a:ext cx="3136900" cy="213423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表格 5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544068242"/>
              </p:ext>
            </p:extLst>
          </p:nvPr>
        </p:nvGraphicFramePr>
        <p:xfrm>
          <a:off x="353060" y="7902575"/>
          <a:ext cx="5170170" cy="162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1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380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50" dirty="0"/>
                        <a:t>Panel Connector Pin 2 (DC_OUT) – Jumper Definition, Silkscreen: JDC_OUT1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By default, Pin 2 (DC_OUT) is unpowered</a:t>
                      </a:r>
                      <a:endParaRPr lang="zh-CN" altLang="en-US" sz="1200" dirty="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 dirty="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Pin 2 is shorted to the system’s input power.</a:t>
                      </a:r>
                      <a:endParaRPr lang="en-US" altLang="zh-CN" sz="1200" dirty="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0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Description:</a:t>
                      </a:r>
                      <a:r>
                        <a:rPr lang="en-US" altLang="zh-CN" sz="1200" dirty="0"/>
                        <a:t> When external devices require power, Pin 2 can be enabled to output voltage. It should be used together with Pin 4 (GND) to supply power to the external device. The output voltage on Pin 2 will match the system’s input voltage.</a:t>
                      </a:r>
                      <a:endParaRPr lang="zh-CN" altLang="en-US" sz="1200" dirty="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1320" y="619760"/>
            <a:ext cx="574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GPIO1–16 are set to DO (Digital Output) mode by default. In the BIOS, the output state can be configured as HIGH or LOW.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1230630"/>
            <a:ext cx="5121275" cy="38023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" y="5669280"/>
            <a:ext cx="5033010" cy="36137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67360" y="5197475"/>
            <a:ext cx="574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Each GPIO can be configured as DI (Digital Input) mode through the BIOS.</a:t>
            </a:r>
            <a:endParaRPr lang="zh-CN" altLang="en-US" sz="1400"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18288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/>
              <a:t>GPIO</a:t>
            </a:r>
            <a:r>
              <a:rPr lang="zh-CN" altLang="en-US" sz="1400" b="1"/>
              <a:t>地址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6260" y="4842510"/>
            <a:ext cx="5172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When the GPIOs are in DO (Digital Output) mode:</a:t>
            </a:r>
            <a:endParaRPr lang="en-US" altLang="zh-CN" sz="1200" dirty="0"/>
          </a:p>
          <a:p>
            <a:r>
              <a:rPr lang="en-US" altLang="zh-CN" sz="1200" dirty="0"/>
              <a:t>Writing a hexadecimal value to address </a:t>
            </a:r>
            <a:r>
              <a:rPr lang="en-US" altLang="zh-CN" sz="1200" b="1" dirty="0"/>
              <a:t>A06</a:t>
            </a:r>
            <a:r>
              <a:rPr lang="en-US" altLang="zh-CN" sz="1200" dirty="0"/>
              <a:t> controls the HIGH/LOW states of </a:t>
            </a:r>
            <a:r>
              <a:rPr lang="en-US" altLang="zh-CN" sz="1200" b="1" dirty="0"/>
              <a:t>GPIO1–8</a:t>
            </a:r>
            <a:r>
              <a:rPr lang="en-US" altLang="zh-CN" sz="1200" dirty="0"/>
              <a:t>.</a:t>
            </a:r>
          </a:p>
          <a:p>
            <a:r>
              <a:rPr lang="en-US" altLang="zh-CN" sz="1200" dirty="0"/>
              <a:t>Writing a hexadecimal value to address </a:t>
            </a:r>
            <a:r>
              <a:rPr lang="en-US" altLang="zh-CN" sz="1200" b="1" dirty="0"/>
              <a:t>A07</a:t>
            </a:r>
            <a:r>
              <a:rPr lang="en-US" altLang="zh-CN" sz="1200" dirty="0"/>
              <a:t> controls the HIGH/LOW states of </a:t>
            </a:r>
            <a:r>
              <a:rPr lang="en-US" altLang="zh-CN" sz="1200" b="1" dirty="0"/>
              <a:t>GPIO9–16</a:t>
            </a:r>
            <a:r>
              <a:rPr lang="en-US" altLang="zh-CN" sz="1200" dirty="0"/>
              <a:t>.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56099349"/>
              </p:ext>
            </p:extLst>
          </p:nvPr>
        </p:nvGraphicFramePr>
        <p:xfrm>
          <a:off x="556260" y="1189355"/>
          <a:ext cx="5469255" cy="3537585"/>
        </p:xfrm>
        <a:graphic>
          <a:graphicData uri="http://schemas.openxmlformats.org/drawingml/2006/table">
            <a:tbl>
              <a:tblPr/>
              <a:tblGrid>
                <a:gridCol w="817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3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dirty="0"/>
                        <a:t>Function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dirty="0"/>
                        <a:t>Default State / Options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dirty="0"/>
                        <a:t>Description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dirty="0"/>
                        <a:t>Address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dirty="0"/>
                        <a:t>BIOS Options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indent="0" algn="ctr" fontAlgn="b"/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b">
                        <a:lnSpc>
                          <a:spcPct val="12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A07</a:t>
                      </a: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GPIO11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BIOS Options</a:t>
                      </a:r>
                      <a:endParaRPr kumimoji="0" lang="zh-CN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等线" panose="02010600030101010101" charset="-122"/>
                        <a:cs typeface="+mn-cs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44805" y="797560"/>
            <a:ext cx="3564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Method to Obtain the Hexadecimal Value</a:t>
            </a:r>
            <a:endParaRPr lang="zh-CN" altLang="en-US" sz="14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31825" y="4272597"/>
            <a:ext cx="5594350" cy="71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/>
              <a:t>Writing the obtained hexadecimal value to </a:t>
            </a:r>
            <a:r>
              <a:rPr lang="en-US" altLang="zh-CN" sz="900" b="1" dirty="0"/>
              <a:t>address A06</a:t>
            </a:r>
            <a:r>
              <a:rPr lang="en-US" altLang="zh-CN" sz="900" dirty="0"/>
              <a:t> sets the corresponding </a:t>
            </a:r>
            <a:r>
              <a:rPr lang="en-US" altLang="zh-CN" sz="900" b="1" dirty="0"/>
              <a:t>HIGH/LOW states for GPIO1–8</a:t>
            </a:r>
            <a:r>
              <a:rPr lang="en-US" altLang="zh-CN" sz="900" dirty="0"/>
              <a:t>. Similarly, writing the obtained hexadecimal value to </a:t>
            </a:r>
            <a:r>
              <a:rPr lang="en-US" altLang="zh-CN" sz="900" b="1" dirty="0"/>
              <a:t>address A07</a:t>
            </a:r>
            <a:r>
              <a:rPr lang="en-US" altLang="zh-CN" sz="900" dirty="0"/>
              <a:t> sets the corresponding </a:t>
            </a:r>
            <a:r>
              <a:rPr lang="en-US" altLang="zh-CN" sz="900" b="1" dirty="0"/>
              <a:t>HIGH/LOW states for GPIO9–16</a:t>
            </a:r>
            <a:r>
              <a:rPr lang="en-US" altLang="zh-CN" sz="1000" dirty="0"/>
              <a:t>.</a:t>
            </a:r>
            <a:endParaRPr lang="zh-CN" altLang="en-US" sz="1000" dirty="0"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extLst>
              <p:ext uri="{D42A27DB-BD31-4B8C-83A1-F6EECF244321}">
                <p14:modId xmlns:p14="http://schemas.microsoft.com/office/powerpoint/2010/main" val="1228047533"/>
              </p:ext>
            </p:extLst>
          </p:nvPr>
        </p:nvGraphicFramePr>
        <p:xfrm>
          <a:off x="728345" y="1173480"/>
          <a:ext cx="5444490" cy="664121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97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7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1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37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All GPIO1–8 values are 0, which represents a LOW state for each GPIO.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00000000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0x00</a:t>
                      </a:r>
                      <a:r>
                        <a:rPr lang="en-US" altLang="zh-CN" sz="900" dirty="0"/>
                        <a:t>.</a:t>
                      </a:r>
                      <a:endParaRPr lang="en-US" altLang="zh-CN" sz="9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/>
          <p:nvPr>
            <p:extLst>
              <p:ext uri="{D42A27DB-BD31-4B8C-83A1-F6EECF244321}">
                <p14:modId xmlns:p14="http://schemas.microsoft.com/office/powerpoint/2010/main" val="1737197409"/>
              </p:ext>
            </p:extLst>
          </p:nvPr>
        </p:nvGraphicFramePr>
        <p:xfrm>
          <a:off x="721995" y="1819910"/>
          <a:ext cx="5444490" cy="6543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2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GPIO2 is set to 1 while all other GPIOs are 0, indicating that </a:t>
                      </a:r>
                      <a:r>
                        <a:rPr lang="en-US" altLang="zh-CN" sz="900" b="1" dirty="0"/>
                        <a:t>GPIO2 is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00000010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0x02</a:t>
                      </a:r>
                      <a:r>
                        <a:rPr lang="en-US" altLang="zh-CN" sz="1000" dirty="0"/>
                        <a:t>.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/>
          <p:nvPr>
            <p:extLst>
              <p:ext uri="{D42A27DB-BD31-4B8C-83A1-F6EECF244321}">
                <p14:modId xmlns:p14="http://schemas.microsoft.com/office/powerpoint/2010/main" val="3128321497"/>
              </p:ext>
            </p:extLst>
          </p:nvPr>
        </p:nvGraphicFramePr>
        <p:xfrm>
          <a:off x="733425" y="2644140"/>
          <a:ext cx="5444490" cy="83724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3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GPIO2 and GPIO4 are set to 1, while all other GPIOs are 0, indicating that </a:t>
                      </a:r>
                      <a:r>
                        <a:rPr lang="en-US" altLang="zh-CN" sz="900" b="1" dirty="0"/>
                        <a:t>GPIO2 and GPIO4 are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00001010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0x0A</a:t>
                      </a:r>
                      <a:r>
                        <a:rPr lang="en-US" altLang="zh-CN" sz="900" dirty="0"/>
                        <a:t>.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/>
          <p:nvPr>
            <p:extLst>
              <p:ext uri="{D42A27DB-BD31-4B8C-83A1-F6EECF244321}">
                <p14:modId xmlns:p14="http://schemas.microsoft.com/office/powerpoint/2010/main" val="1979379395"/>
              </p:ext>
            </p:extLst>
          </p:nvPr>
        </p:nvGraphicFramePr>
        <p:xfrm>
          <a:off x="728345" y="3520440"/>
          <a:ext cx="5444490" cy="79152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4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r>
                        <a:rPr lang="en-US" altLang="zh-CN" sz="800" b="1" dirty="0"/>
                        <a:t>Description:</a:t>
                      </a:r>
                      <a:r>
                        <a:rPr lang="en-US" altLang="zh-CN" sz="800" dirty="0"/>
                        <a:t> GPIO3, GPIO6, and GPIO7 are set to 1, while all other GPIOs are 0, indicating that </a:t>
                      </a:r>
                      <a:r>
                        <a:rPr lang="en-US" altLang="zh-CN" sz="800" b="1" dirty="0"/>
                        <a:t>GPIO3, GPIO6, and GPIO7 are HIGH</a:t>
                      </a:r>
                      <a:r>
                        <a:rPr lang="en-US" altLang="zh-CN" sz="800" dirty="0"/>
                        <a:t> and all others are LOW. The corresponding binary value is </a:t>
                      </a:r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01100100</a:t>
                      </a:r>
                      <a:r>
                        <a:rPr lang="en-US" altLang="zh-CN" sz="800" dirty="0"/>
                        <a:t>, which converts to the hexadecimal value </a:t>
                      </a:r>
                      <a:r>
                        <a:rPr lang="en-US" altLang="zh-CN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0x64</a:t>
                      </a:r>
                      <a:r>
                        <a:rPr lang="en-US" altLang="zh-CN" sz="800" dirty="0"/>
                        <a:t>.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/>
          <p:nvPr>
            <p:extLst>
              <p:ext uri="{D42A27DB-BD31-4B8C-83A1-F6EECF244321}">
                <p14:modId xmlns:p14="http://schemas.microsoft.com/office/powerpoint/2010/main" val="2507122759"/>
              </p:ext>
            </p:extLst>
          </p:nvPr>
        </p:nvGraphicFramePr>
        <p:xfrm>
          <a:off x="728345" y="4951412"/>
          <a:ext cx="5444490" cy="6543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1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All GPIO9–16 values are 0, indicating that all corresponding GPIOs are in the </a:t>
                      </a:r>
                      <a:r>
                        <a:rPr lang="en-US" altLang="zh-CN" sz="900" b="1" dirty="0"/>
                        <a:t>LOW</a:t>
                      </a:r>
                      <a:r>
                        <a:rPr lang="en-US" altLang="zh-CN" sz="900" dirty="0"/>
                        <a:t> state.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00000000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0x00</a:t>
                      </a:r>
                      <a:r>
                        <a:rPr lang="en-US" altLang="zh-CN" sz="900" dirty="0"/>
                        <a:t>.</a:t>
                      </a:r>
                      <a:endParaRPr lang="en-US" altLang="zh-CN" sz="9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/>
          <p:nvPr>
            <p:extLst>
              <p:ext uri="{D42A27DB-BD31-4B8C-83A1-F6EECF244321}">
                <p14:modId xmlns:p14="http://schemas.microsoft.com/office/powerpoint/2010/main" val="2986846598"/>
              </p:ext>
            </p:extLst>
          </p:nvPr>
        </p:nvGraphicFramePr>
        <p:xfrm>
          <a:off x="727075" y="5592445"/>
          <a:ext cx="5444490" cy="83724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2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GPIO10 is set to 1, while all other GPIOs are 0, indicating that </a:t>
                      </a:r>
                      <a:r>
                        <a:rPr lang="en-US" altLang="zh-CN" sz="900" b="1" dirty="0"/>
                        <a:t>GPIO10 is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00000010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0x02</a:t>
                      </a:r>
                      <a:r>
                        <a:rPr lang="en-US" altLang="zh-CN" sz="1000" dirty="0"/>
                        <a:t>.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/>
          <p:nvPr>
            <p:extLst>
              <p:ext uri="{D42A27DB-BD31-4B8C-83A1-F6EECF244321}">
                <p14:modId xmlns:p14="http://schemas.microsoft.com/office/powerpoint/2010/main" val="207715208"/>
              </p:ext>
            </p:extLst>
          </p:nvPr>
        </p:nvGraphicFramePr>
        <p:xfrm>
          <a:off x="738505" y="6416675"/>
          <a:ext cx="5444490" cy="8448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3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1" dirty="0"/>
                        <a:t>Description:</a:t>
                      </a:r>
                      <a:r>
                        <a:rPr lang="en-US" altLang="zh-CN" sz="1000" dirty="0"/>
                        <a:t> GPIO10 and GPIO12 are set to 1, while all other GPIOs are 0, indicating that </a:t>
                      </a:r>
                      <a:r>
                        <a:rPr lang="en-US" altLang="zh-CN" sz="1000" b="1" dirty="0"/>
                        <a:t>GPIO10 and GPIO12 are HIGH</a:t>
                      </a:r>
                      <a:r>
                        <a:rPr lang="en-US" altLang="zh-CN" sz="1000" dirty="0"/>
                        <a:t> and all others are LOW. The corresponding binary value is </a:t>
                      </a:r>
                      <a:r>
                        <a:rPr lang="en-US" altLang="zh-CN" sz="13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00001010</a:t>
                      </a:r>
                      <a:r>
                        <a:rPr lang="en-US" altLang="zh-CN" sz="1000" dirty="0"/>
                        <a:t>, which converts to the hexadecimal value </a:t>
                      </a:r>
                      <a:r>
                        <a:rPr lang="en-US" altLang="zh-CN" sz="13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0x0A</a:t>
                      </a:r>
                      <a:r>
                        <a:rPr lang="en-US" altLang="zh-CN" sz="1000" dirty="0"/>
                        <a:t>.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/>
          <p:nvPr>
            <p:extLst>
              <p:ext uri="{D42A27DB-BD31-4B8C-83A1-F6EECF244321}">
                <p14:modId xmlns:p14="http://schemas.microsoft.com/office/powerpoint/2010/main" val="93370375"/>
              </p:ext>
            </p:extLst>
          </p:nvPr>
        </p:nvGraphicFramePr>
        <p:xfrm>
          <a:off x="733425" y="7292975"/>
          <a:ext cx="5444490" cy="8448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GPIO9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4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1000" b="1" dirty="0"/>
                        <a:t>Description:</a:t>
                      </a:r>
                      <a:r>
                        <a:rPr lang="en-US" altLang="zh-CN" sz="1000" dirty="0"/>
                        <a:t> GPIO11, GPIO14, and GPIO15 are set to 1, while all other GPIOs are 0, indicating that </a:t>
                      </a:r>
                      <a:r>
                        <a:rPr lang="en-US" altLang="zh-CN" sz="1000" b="1" dirty="0"/>
                        <a:t>GPIO11, GPIO14, and GPIO15 are HIGH</a:t>
                      </a:r>
                      <a:r>
                        <a:rPr lang="en-US" altLang="zh-CN" sz="1000" dirty="0"/>
                        <a:t> and all others are LOW. The corresponding binary value is </a:t>
                      </a:r>
                      <a:r>
                        <a:rPr lang="en-US" altLang="zh-CN" sz="13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01100100</a:t>
                      </a:r>
                      <a:r>
                        <a:rPr lang="en-US" altLang="zh-CN" sz="1000" dirty="0"/>
                        <a:t>, which converts to the hexadecimal value </a:t>
                      </a:r>
                      <a:r>
                        <a:rPr lang="en-US" altLang="zh-CN" sz="13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0x64</a:t>
                      </a:r>
                      <a:r>
                        <a:rPr lang="en-US" altLang="zh-CN" sz="1000" dirty="0"/>
                        <a:t>.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648335" y="8114665"/>
            <a:ext cx="5594350" cy="52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b="1" dirty="0"/>
              <a:t>Note:</a:t>
            </a:r>
            <a:r>
              <a:rPr lang="en-US" altLang="zh-CN" sz="1000" dirty="0"/>
              <a:t> You can use search engines such as </a:t>
            </a:r>
            <a:r>
              <a:rPr lang="en-US" altLang="zh-CN" sz="1000" b="1" dirty="0"/>
              <a:t>Google</a:t>
            </a:r>
            <a:r>
              <a:rPr lang="en-US" altLang="zh-CN" sz="1000" dirty="0"/>
              <a:t> to find binary-to-hexadecimal converters for quick conversion.</a:t>
            </a:r>
            <a:endParaRPr lang="zh-CN" altLang="en-US" sz="1000" dirty="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5810"/>
            <a:ext cx="4526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8-Channel 3.3V Direct-Output GPIO Description</a:t>
            </a:r>
            <a:endParaRPr lang="zh-CN" altLang="en-US" sz="1400" b="1" dirty="0"/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302260" y="9610090"/>
            <a:ext cx="254000" cy="114300"/>
          </a:xfrm>
          <a:prstGeom prst="rect">
            <a:avLst/>
          </a:prstGeom>
          <a:solidFill>
            <a:srgbClr val="DE5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38175" y="9610090"/>
            <a:ext cx="5909310" cy="1143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38175" y="9574530"/>
            <a:ext cx="228600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>
                <a:solidFill>
                  <a:schemeClr val="bg1"/>
                </a:solidFill>
              </a:rPr>
              <a:t>I</a:t>
            </a:r>
            <a:r>
              <a:rPr lang="en-US" altLang="zh-CN" sz="700">
                <a:solidFill>
                  <a:schemeClr val="bg1"/>
                </a:solidFill>
              </a:rPr>
              <a:t>NDUSTRIAL</a:t>
            </a:r>
            <a:r>
              <a:rPr lang="zh-CN" altLang="en-US" sz="700">
                <a:solidFill>
                  <a:schemeClr val="bg1"/>
                </a:solidFill>
              </a:rPr>
              <a:t> </a:t>
            </a:r>
            <a:r>
              <a:rPr lang="en-US" altLang="zh-CN" sz="700">
                <a:solidFill>
                  <a:schemeClr val="bg1"/>
                </a:solidFill>
              </a:rPr>
              <a:t>COMPUTER</a:t>
            </a:r>
            <a:r>
              <a:rPr lang="zh-CN" altLang="en-US" sz="700">
                <a:solidFill>
                  <a:schemeClr val="bg1"/>
                </a:solidFill>
              </a:rPr>
              <a:t> </a:t>
            </a:r>
            <a:r>
              <a:rPr lang="en-US" altLang="zh-CN" sz="700">
                <a:solidFill>
                  <a:schemeClr val="bg1"/>
                </a:solidFill>
              </a:rPr>
              <a:t>MANUFACTURER</a:t>
            </a:r>
          </a:p>
        </p:txBody>
      </p:sp>
      <p:graphicFrame>
        <p:nvGraphicFramePr>
          <p:cNvPr id="13" name="表格 12"/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384479378"/>
              </p:ext>
            </p:extLst>
          </p:nvPr>
        </p:nvGraphicFramePr>
        <p:xfrm>
          <a:off x="346710" y="3793490"/>
          <a:ext cx="354711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5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Pin Definitions</a:t>
                      </a:r>
                      <a:endParaRPr lang="zh-CN" altLang="en-US" sz="1200" dirty="0"/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11</a:t>
                      </a: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9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7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5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3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GPIO4</a:t>
                      </a:r>
                    </a:p>
                  </a:txBody>
                  <a:tcPr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GPIO3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GPIO2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GPIO1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V5S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12</a:t>
                      </a:r>
                    </a:p>
                  </a:txBody>
                  <a:tcPr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10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8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6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4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en-US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GPIO8</a:t>
                      </a:r>
                    </a:p>
                  </a:txBody>
                  <a:tcPr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GPIO7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GPIO6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GPIO5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9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GND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dirty="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DC_OUT</a:t>
                      </a:r>
                    </a:p>
                  </a:txBody>
                  <a:tcPr anchor="ctr"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797446589"/>
              </p:ext>
            </p:extLst>
          </p:nvPr>
        </p:nvGraphicFramePr>
        <p:xfrm>
          <a:off x="353060" y="7902575"/>
          <a:ext cx="5170170" cy="1623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16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6380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050" dirty="0"/>
                        <a:t>Panel Connector Pin 2 (DC_OUT) – Jumper Definition, Silkscreen: JDC_OUT1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DE54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1-2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NC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By default, Pin 2 (DC_OUT) is unpowered.</a:t>
                      </a:r>
                      <a:endParaRPr lang="zh-CN" altLang="en-US" sz="1200" dirty="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>
                          <a:latin typeface="华文细黑" panose="02010600040101010101" charset="-122"/>
                          <a:ea typeface="华文细黑" panose="02010600040101010101" charset="-122"/>
                          <a:sym typeface="+mn-ea"/>
                        </a:rPr>
                        <a:t>2-3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200">
                          <a:latin typeface="华文细黑" panose="02010600040101010101" charset="-122"/>
                          <a:ea typeface="华文细黑" panose="02010600040101010101" charset="-122"/>
                        </a:rPr>
                        <a:t>DC_OUT * DC_IN</a:t>
                      </a: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 dirty="0"/>
                        <a:t>Pin 2 is shorted to the system’s input power.</a:t>
                      </a:r>
                      <a:endParaRPr lang="en-US" altLang="zh-CN" sz="1200" dirty="0">
                        <a:latin typeface="华文细黑" panose="02010600040101010101" charset="-122"/>
                        <a:ea typeface="华文细黑" panose="02010600040101010101" charset="-122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0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200" b="1" dirty="0"/>
                        <a:t>Description:</a:t>
                      </a:r>
                      <a:r>
                        <a:rPr lang="en-US" altLang="zh-CN" sz="1200" dirty="0"/>
                        <a:t> When an external device requires power, Pin 2 (DC_OUT) can be enabled and used together with Pin 4 (GND) to supply power to the external device. The output voltage on Pin 2 will match the system’s input voltage.</a:t>
                      </a:r>
                      <a:endParaRPr lang="zh-CN" altLang="en-US" sz="1200" dirty="0">
                        <a:latin typeface="华文细黑" panose="02010600040101010101" charset="-122"/>
                        <a:ea typeface="华文细黑" panose="02010600040101010101" charset="-122"/>
                        <a:sym typeface="+mn-ea"/>
                      </a:endParaRPr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L>
                    <a:lnR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R>
                    <a:lnT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T>
                    <a:lnB w="6350" cmpd="sng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185" y="1224280"/>
            <a:ext cx="3288665" cy="2247900"/>
          </a:xfrm>
          <a:prstGeom prst="rect">
            <a:avLst/>
          </a:prstGeom>
        </p:spPr>
      </p:pic>
      <p:pic>
        <p:nvPicPr>
          <p:cNvPr id="1634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710" y="5438140"/>
            <a:ext cx="3546475" cy="23006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67360" y="624860"/>
            <a:ext cx="574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GPIO1–8 are set to DO (Digital Output) mode by default. In the BIOS, the output state can be configured as HIGH or LOW.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1230630"/>
            <a:ext cx="5121275" cy="38023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" y="5669280"/>
            <a:ext cx="5033010" cy="36137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67360" y="5197475"/>
            <a:ext cx="5742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Each GPIO can be configured as DI (Digital Input) mode through the BIOS.</a:t>
            </a:r>
            <a:endParaRPr lang="zh-CN" altLang="en-US" sz="1400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3060" y="76708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GPIO Address</a:t>
            </a:r>
            <a:endParaRPr lang="zh-CN" altLang="en-US" sz="14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556260" y="3234055"/>
            <a:ext cx="5172075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/>
              <a:t>When the GPIOs are in DO (Digital Output) mode: Writing a hexadecimal value to </a:t>
            </a:r>
            <a:r>
              <a:rPr lang="en-US" altLang="zh-CN" sz="1200" b="1" dirty="0"/>
              <a:t>address A06</a:t>
            </a:r>
            <a:r>
              <a:rPr lang="en-US" altLang="zh-CN" sz="1200" dirty="0"/>
              <a:t> controls the </a:t>
            </a:r>
            <a:r>
              <a:rPr lang="en-US" altLang="zh-CN" sz="1200" b="1" dirty="0"/>
              <a:t>HIGH/LOW states of GPIO1–8</a:t>
            </a:r>
            <a:r>
              <a:rPr lang="en-US" altLang="zh-CN" sz="1200" dirty="0"/>
              <a:t>.</a:t>
            </a:r>
            <a:endParaRPr lang="zh-CN" altLang="en-US" sz="1200" dirty="0">
              <a:sym typeface="+mn-ea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58603238"/>
              </p:ext>
            </p:extLst>
          </p:nvPr>
        </p:nvGraphicFramePr>
        <p:xfrm>
          <a:off x="556260" y="1189355"/>
          <a:ext cx="5469255" cy="1923415"/>
        </p:xfrm>
        <a:graphic>
          <a:graphicData uri="http://schemas.openxmlformats.org/drawingml/2006/table">
            <a:tbl>
              <a:tblPr/>
              <a:tblGrid>
                <a:gridCol w="817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3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48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dirty="0"/>
                        <a:t>Function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dirty="0"/>
                        <a:t>Default State / Options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dirty="0"/>
                        <a:t>Description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dirty="0"/>
                        <a:t>Address</a:t>
                      </a:r>
                      <a:endParaRPr lang="zh-CN" altLang="en-US" sz="10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dirty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GPIO1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 indent="0" algn="ctr" fontAlgn="b"/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A06</a:t>
                      </a:r>
                    </a:p>
                  </a:txBody>
                  <a:tcPr marL="5080" marR="5080" marT="5080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GPIO4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GPIO7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  <a:sym typeface="+mn-ea"/>
                        </a:rPr>
                        <a:t>GPIO8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HIGH/LOW</a:t>
                      </a: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dirty="0"/>
                        <a:t>BIOS Options</a:t>
                      </a:r>
                      <a:endParaRPr lang="zh-CN" altLang="en-US" sz="800" b="0" i="0" dirty="0">
                        <a:solidFill>
                          <a:srgbClr val="000000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5080" marR="5080" marT="5080" marB="0" anchor="b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377190" y="3982720"/>
            <a:ext cx="3417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Method to Obtain the Hexadecimal Value</a:t>
            </a:r>
            <a:endParaRPr lang="zh-CN" altLang="en-US" sz="14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476885" y="7651750"/>
            <a:ext cx="5594350" cy="52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Writing the obtained hexadecimal value to address A06 will set the corresponding HIGH/LOW states for GPIO1–8.</a:t>
            </a:r>
            <a:endParaRPr lang="zh-CN" altLang="en-US" sz="1000" dirty="0">
              <a:sym typeface="+mn-ea"/>
            </a:endParaRPr>
          </a:p>
        </p:txBody>
      </p:sp>
      <p:graphicFrame>
        <p:nvGraphicFramePr>
          <p:cNvPr id="11" name="表格 10"/>
          <p:cNvGraphicFramePr/>
          <p:nvPr>
            <p:extLst>
              <p:ext uri="{D42A27DB-BD31-4B8C-83A1-F6EECF244321}">
                <p14:modId xmlns:p14="http://schemas.microsoft.com/office/powerpoint/2010/main" val="1650023571"/>
              </p:ext>
            </p:extLst>
          </p:nvPr>
        </p:nvGraphicFramePr>
        <p:xfrm>
          <a:off x="551815" y="4427007"/>
          <a:ext cx="5444490" cy="6543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1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All GPIO1–8 values are 0, indicating that all corresponding GPIOs are in the </a:t>
                      </a:r>
                      <a:r>
                        <a:rPr lang="en-US" altLang="zh-CN" sz="900" b="1" dirty="0"/>
                        <a:t>LOW</a:t>
                      </a:r>
                      <a:r>
                        <a:rPr lang="en-US" altLang="zh-CN" sz="900" dirty="0"/>
                        <a:t> state.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00000000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0x00</a:t>
                      </a:r>
                      <a:r>
                        <a:rPr lang="en-US" altLang="zh-CN" sz="900" dirty="0"/>
                        <a:t>.</a:t>
                      </a:r>
                      <a:endParaRPr lang="en-US" altLang="zh-CN" sz="9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extLst>
              <p:ext uri="{D42A27DB-BD31-4B8C-83A1-F6EECF244321}">
                <p14:modId xmlns:p14="http://schemas.microsoft.com/office/powerpoint/2010/main" val="609625186"/>
              </p:ext>
            </p:extLst>
          </p:nvPr>
        </p:nvGraphicFramePr>
        <p:xfrm>
          <a:off x="551815" y="5074920"/>
          <a:ext cx="5444490" cy="65436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2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GPIO2 is set to 1, while all other GPIOs are 0, indicating that </a:t>
                      </a:r>
                      <a:r>
                        <a:rPr lang="en-US" altLang="zh-CN" sz="900" b="1" dirty="0"/>
                        <a:t>GPIO2 is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00000010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0x02</a:t>
                      </a:r>
                      <a:r>
                        <a:rPr lang="en-US" altLang="zh-CN" sz="1000" dirty="0"/>
                        <a:t>.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表格 12"/>
          <p:cNvGraphicFramePr/>
          <p:nvPr>
            <p:extLst>
              <p:ext uri="{D42A27DB-BD31-4B8C-83A1-F6EECF244321}">
                <p14:modId xmlns:p14="http://schemas.microsoft.com/office/powerpoint/2010/main" val="4222372976"/>
              </p:ext>
            </p:extLst>
          </p:nvPr>
        </p:nvGraphicFramePr>
        <p:xfrm>
          <a:off x="563245" y="5899150"/>
          <a:ext cx="5444490" cy="83724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3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GPIO2 and GPIO4 are set to 1, while all other GPIOs are 0, indicating that </a:t>
                      </a:r>
                      <a:r>
                        <a:rPr lang="en-US" altLang="zh-CN" sz="900" b="1" dirty="0"/>
                        <a:t>GPIO2 and GPIO4 are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00001010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0x0A</a:t>
                      </a:r>
                      <a:r>
                        <a:rPr lang="en-US" altLang="zh-CN" sz="1000" dirty="0"/>
                        <a:t>.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/>
          <p:nvPr>
            <p:extLst>
              <p:ext uri="{D42A27DB-BD31-4B8C-83A1-F6EECF244321}">
                <p14:modId xmlns:p14="http://schemas.microsoft.com/office/powerpoint/2010/main" val="4065973464"/>
              </p:ext>
            </p:extLst>
          </p:nvPr>
        </p:nvGraphicFramePr>
        <p:xfrm>
          <a:off x="558165" y="6775450"/>
          <a:ext cx="5444490" cy="837246"/>
        </p:xfrm>
        <a:graphic>
          <a:graphicData uri="http://schemas.openxmlformats.org/drawingml/2006/table">
            <a:tbl>
              <a:tblPr/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95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GPIO8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GPIO7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GPIO6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GPIO5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GPIO4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GPIO3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GPIO2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GPIO1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000" dirty="0"/>
                        <a:t>Example 4</a:t>
                      </a:r>
                      <a:endParaRPr lang="en-US" altLang="zh-CN" sz="10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CN" sz="900" b="1" dirty="0"/>
                        <a:t>Description:</a:t>
                      </a:r>
                      <a:r>
                        <a:rPr lang="en-US" altLang="zh-CN" sz="900" dirty="0"/>
                        <a:t> GPIO3, GPIO6, and GPIO7 are set to 1, while all other GPIOs are 0, indicating that </a:t>
                      </a:r>
                      <a:r>
                        <a:rPr lang="en-US" altLang="zh-CN" sz="900" b="1" dirty="0"/>
                        <a:t>GPIO3, GPIO6, and GPIO7 are HIGH</a:t>
                      </a:r>
                      <a:r>
                        <a:rPr lang="en-US" altLang="zh-CN" sz="900" dirty="0"/>
                        <a:t> and all others are LOW. The corresponding binary value is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01100100</a:t>
                      </a:r>
                      <a:r>
                        <a:rPr lang="en-US" altLang="zh-CN" sz="900" dirty="0"/>
                        <a:t>, which converts to the hexadecimal value 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0x64</a:t>
                      </a:r>
                      <a:r>
                        <a:rPr lang="en-US" altLang="zh-CN" sz="900" dirty="0"/>
                        <a:t>.</a:t>
                      </a:r>
                      <a:endParaRPr lang="en-US" altLang="zh-CN" sz="900" b="0" i="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842" marR="9842" marT="9842" marB="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476885" y="8177215"/>
            <a:ext cx="5594350" cy="52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b="1" dirty="0"/>
              <a:t>Note:</a:t>
            </a:r>
            <a:r>
              <a:rPr lang="en-US" altLang="zh-CN" sz="1000" dirty="0"/>
              <a:t> You can use search engines such as </a:t>
            </a:r>
            <a:r>
              <a:rPr lang="en-US" altLang="zh-CN" sz="1000" b="1" dirty="0"/>
              <a:t>Google</a:t>
            </a:r>
            <a:r>
              <a:rPr lang="en-US" altLang="zh-CN" sz="1000" dirty="0"/>
              <a:t> to find binary-to-hexadecimal converters for quick conversion.</a:t>
            </a:r>
            <a:endParaRPr lang="zh-CN" altLang="en-US" sz="1000" dirty="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AzOTQ5MWZhYWQyY2RkNWUyOGIyZTNiMmIyMTUxMzcifQ=="/>
  <p:tag name="KSO_WPP_MARK_KEY" val="1dd178f1-746f-4964-9527-14b4ec878d5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e02ac9b-e376-4202-9f33-5c6d5d9aec5a}"/>
  <p:tag name="KSO_WM_BEAUTIFY_FLAG" val=""/>
  <p:tag name="TABLE_ENDDRAG_ORIGIN_RECT" val="473*112"/>
  <p:tag name="TABLE_ENDDRAG_RECT" val="27*332*473*11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34b6437-1ad2-4e89-8404-b47c82f5db62}"/>
  <p:tag name="KSO_WM_BEAUTIFY_FLAG" val=""/>
  <p:tag name="TABLE_ENDDRAG_ORIGIN_RECT" val="428*129"/>
  <p:tag name="TABLE_ENDDRAG_RECT" val="32*356*428*12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89*253"/>
  <p:tag name="TABLE_ENDDRAG_RECT" val="23*93*489*25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1b179e1-6ff2-41bc-84d9-789d31e4d463}"/>
  <p:tag name="KSO_WM_BEAUTIFY_FLAG" val=""/>
  <p:tag name="TABLE_ENDDRAG_ORIGIN_RECT" val="279*117"/>
  <p:tag name="TABLE_ENDDRAG_RECT" val="27*298*279*11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e0e8a9-bbda-4c8b-bb73-d641ec626614}"/>
  <p:tag name="KSO_WM_BEAUTIFY_FLAG" val=""/>
  <p:tag name="TABLE_ENDDRAG_ORIGIN_RECT" val="428*129"/>
  <p:tag name="TABLE_ENDDRAG_RECT" val="32*356*428*12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89*253"/>
  <p:tag name="TABLE_ENDDRAG_RECT" val="23*93*489*25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1454</Words>
  <Application>Microsoft Office PowerPoint</Application>
  <PresentationFormat>自定义</PresentationFormat>
  <Paragraphs>400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华文细黑</vt:lpstr>
      <vt:lpstr>宋体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xngj</dc:creator>
  <cp:lastModifiedBy>xngj</cp:lastModifiedBy>
  <cp:revision>255</cp:revision>
  <dcterms:created xsi:type="dcterms:W3CDTF">2019-06-19T02:08:00Z</dcterms:created>
  <dcterms:modified xsi:type="dcterms:W3CDTF">2026-01-26T11:03:19Z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2052-12.1.0.24655</vt:lpwstr>
  </property>
  <property fmtid="{D5CDD505-2E9C-101B-9397-08002B2CF9AE}" pid="3" name="ICV">
    <vt:lpwstr>14DEAEF5460945948E0D3FCE27F05AC3_13</vt:lpwstr>
  </property>
</Properties>
</file>