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01" r:id="rId3"/>
    <p:sldId id="313" r:id="rId4"/>
    <p:sldId id="315" r:id="rId5"/>
    <p:sldId id="316" r:id="rId6"/>
    <p:sldId id="317" r:id="rId7"/>
    <p:sldId id="318" r:id="rId8"/>
    <p:sldId id="314" r:id="rId9"/>
    <p:sldId id="322" r:id="rId10"/>
    <p:sldId id="323" r:id="rId11"/>
    <p:sldId id="324" r:id="rId12"/>
    <p:sldId id="325" r:id="rId13"/>
    <p:sldId id="310" r:id="rId14"/>
    <p:sldId id="326" r:id="rId15"/>
    <p:sldId id="327" r:id="rId16"/>
    <p:sldId id="328" r:id="rId17"/>
    <p:sldId id="329" r:id="rId18"/>
    <p:sldId id="330" r:id="rId19"/>
    <p:sldId id="331" r:id="rId20"/>
  </p:sldIdLst>
  <p:sldSz cx="6858000" cy="9903460" type="A4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5" userDrawn="1">
          <p15:clr>
            <a:srgbClr val="A4A3A4"/>
          </p15:clr>
        </p15:guide>
        <p15:guide id="2" pos="2078" userDrawn="1">
          <p15:clr>
            <a:srgbClr val="A4A3A4"/>
          </p15:clr>
        </p15:guide>
        <p15:guide id="3" pos="41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E5418"/>
    <a:srgbClr val="EA5413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3145"/>
        <p:guide pos="2078"/>
        <p:guide pos="410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153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461" y="1143000"/>
            <a:ext cx="2137079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74325" y="1320480"/>
            <a:ext cx="5512050" cy="371190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674325" y="5141554"/>
            <a:ext cx="5512050" cy="2126285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42225" y="2152278"/>
            <a:ext cx="6170175" cy="6872735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19825" y="5557453"/>
            <a:ext cx="4369950" cy="1107332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119825" y="6664785"/>
            <a:ext cx="4369950" cy="1252896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42225" y="2167875"/>
            <a:ext cx="2911950" cy="6857138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606525" y="2167875"/>
            <a:ext cx="2911950" cy="6857138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42225" y="2063900"/>
            <a:ext cx="3005100" cy="551066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42225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3507609" y="2053111"/>
            <a:ext cx="3005100" cy="551066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3507609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42186" y="2245733"/>
            <a:ext cx="2943582" cy="6654669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3572100" y="2245856"/>
            <a:ext cx="2940300" cy="665438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5757075" y="1320480"/>
            <a:ext cx="587250" cy="726264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14350" y="1320480"/>
            <a:ext cx="5157675" cy="726264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342225" y="1117729"/>
            <a:ext cx="6172200" cy="791768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74325" y="3587131"/>
            <a:ext cx="5512050" cy="147124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74325" y="5141554"/>
            <a:ext cx="5512050" cy="681035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342225" y="878587"/>
            <a:ext cx="6170175" cy="1018953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342225" y="2152278"/>
            <a:ext cx="6170175" cy="687273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3442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2315250" y="9118590"/>
            <a:ext cx="222750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49936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9.xml"/><Relationship Id="rId3" Type="http://schemas.openxmlformats.org/officeDocument/2006/relationships/image" Target="../media/image3.png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7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78.xml"/><Relationship Id="rId6" Type="http://schemas.openxmlformats.org/officeDocument/2006/relationships/image" Target="../media/image8.png"/><Relationship Id="rId5" Type="http://schemas.openxmlformats.org/officeDocument/2006/relationships/tags" Target="../tags/tag77.xml"/><Relationship Id="rId4" Type="http://schemas.openxmlformats.org/officeDocument/2006/relationships/image" Target="../media/image7.png"/><Relationship Id="rId3" Type="http://schemas.openxmlformats.org/officeDocument/2006/relationships/tags" Target="../tags/tag76.xml"/><Relationship Id="rId2" Type="http://schemas.openxmlformats.org/officeDocument/2006/relationships/image" Target="../media/image6.png"/><Relationship Id="rId1" Type="http://schemas.openxmlformats.org/officeDocument/2006/relationships/tags" Target="../tags/tag75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79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8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image" Target="../media/image13.png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image" Target="../media/image16.png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image" Target="../media/image15.png"/><Relationship Id="rId2" Type="http://schemas.openxmlformats.org/officeDocument/2006/relationships/tags" Target="../tags/tag89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image" Target="../media/image18.png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08.xml"/><Relationship Id="rId16" Type="http://schemas.openxmlformats.org/officeDocument/2006/relationships/tags" Target="../tags/tag107.xml"/><Relationship Id="rId15" Type="http://schemas.openxmlformats.org/officeDocument/2006/relationships/tags" Target="../tags/tag106.xml"/><Relationship Id="rId14" Type="http://schemas.openxmlformats.org/officeDocument/2006/relationships/tags" Target="../tags/tag105.xml"/><Relationship Id="rId13" Type="http://schemas.openxmlformats.org/officeDocument/2006/relationships/tags" Target="../tags/tag104.xml"/><Relationship Id="rId12" Type="http://schemas.openxmlformats.org/officeDocument/2006/relationships/tags" Target="../tags/tag103.xml"/><Relationship Id="rId11" Type="http://schemas.openxmlformats.org/officeDocument/2006/relationships/tags" Target="../tags/tag102.xml"/><Relationship Id="rId10" Type="http://schemas.openxmlformats.org/officeDocument/2006/relationships/tags" Target="../tags/tag101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13.xml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12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image" Target="../media/image13.png"/><Relationship Id="rId2" Type="http://schemas.openxmlformats.org/officeDocument/2006/relationships/tags" Target="../tags/tag128.xml"/><Relationship Id="rId1" Type="http://schemas.openxmlformats.org/officeDocument/2006/relationships/tags" Target="../tags/tag127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image" Target="../media/image26.png"/><Relationship Id="rId7" Type="http://schemas.openxmlformats.org/officeDocument/2006/relationships/tags" Target="../tags/tag135.xml"/><Relationship Id="rId6" Type="http://schemas.openxmlformats.org/officeDocument/2006/relationships/tags" Target="../tags/tag134.xml"/><Relationship Id="rId5" Type="http://schemas.openxmlformats.org/officeDocument/2006/relationships/tags" Target="../tags/tag133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image" Target="../media/image14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42.xml"/><Relationship Id="rId8" Type="http://schemas.openxmlformats.org/officeDocument/2006/relationships/image" Target="../media/image28.png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image" Target="../media/image17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47.xml"/><Relationship Id="rId7" Type="http://schemas.openxmlformats.org/officeDocument/2006/relationships/image" Target="../media/image26.png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image" Target="../media/image21.png"/><Relationship Id="rId1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52.xml"/><Relationship Id="rId7" Type="http://schemas.openxmlformats.org/officeDocument/2006/relationships/image" Target="../media/image28.png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Relationship Id="rId3" Type="http://schemas.openxmlformats.org/officeDocument/2006/relationships/tags" Target="../tags/tag148.xml"/><Relationship Id="rId2" Type="http://schemas.openxmlformats.org/officeDocument/2006/relationships/image" Target="../media/image17.png"/><Relationship Id="rId1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53060" y="765810"/>
            <a:ext cx="45269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/>
              <a:t>主板直出</a:t>
            </a:r>
            <a:r>
              <a:rPr lang="en-US" altLang="zh-CN" sz="1400" b="1"/>
              <a:t>3.3V</a:t>
            </a:r>
            <a:r>
              <a:rPr lang="zh-CN" altLang="en-US" sz="1400" b="1"/>
              <a:t>电压</a:t>
            </a:r>
            <a:r>
              <a:rPr lang="en-US" altLang="zh-CN" sz="1400" b="1"/>
              <a:t>16</a:t>
            </a:r>
            <a:r>
              <a:rPr lang="zh-CN" altLang="en-US" sz="1400" b="1"/>
              <a:t>路</a:t>
            </a:r>
            <a:r>
              <a:rPr lang="en-US" altLang="zh-CN" sz="1400" b="1"/>
              <a:t>GPIO</a:t>
            </a:r>
            <a:r>
              <a:rPr lang="zh-CN" altLang="en-US" sz="1400" b="1"/>
              <a:t>说明</a:t>
            </a:r>
            <a:endParaRPr lang="zh-CN" altLang="en-US" sz="1400" b="1"/>
          </a:p>
        </p:txBody>
      </p:sp>
      <p:graphicFrame>
        <p:nvGraphicFramePr>
          <p:cNvPr id="13" name="表格 12"/>
          <p:cNvGraphicFramePr/>
          <p:nvPr>
            <p:custDataLst>
              <p:tags r:id="rId2"/>
            </p:custDataLst>
          </p:nvPr>
        </p:nvGraphicFramePr>
        <p:xfrm>
          <a:off x="445770" y="3793490"/>
          <a:ext cx="600773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702310"/>
                <a:gridCol w="661035"/>
                <a:gridCol w="641350"/>
                <a:gridCol w="551338"/>
                <a:gridCol w="551338"/>
                <a:gridCol w="551338"/>
                <a:gridCol w="551338"/>
                <a:gridCol w="492760"/>
                <a:gridCol w="657225"/>
              </a:tblGrid>
              <a:tr h="274320">
                <a:tc gridSpan="10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11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9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20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18</a:t>
                      </a:r>
                      <a:endParaRPr 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15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85" y="1179830"/>
            <a:ext cx="3289300" cy="2388870"/>
          </a:xfrm>
          <a:prstGeom prst="rect">
            <a:avLst/>
          </a:prstGeom>
        </p:spPr>
      </p:pic>
      <p:pic>
        <p:nvPicPr>
          <p:cNvPr id="1181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185" y="5507355"/>
            <a:ext cx="3136900" cy="213423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459740" y="7864475"/>
          <a:ext cx="517017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115"/>
                <a:gridCol w="1436370"/>
                <a:gridCol w="3321685"/>
              </a:tblGrid>
              <a:tr h="246380">
                <a:tc gridSpan="3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面板接线端子第</a:t>
                      </a:r>
                      <a:r>
                        <a:rPr lang="en-US" altLang="zh-CN" sz="1200"/>
                        <a:t>2</a:t>
                      </a:r>
                      <a:r>
                        <a:rPr lang="en-US" sz="1200"/>
                        <a:t>pin</a:t>
                      </a:r>
                      <a:r>
                        <a:rPr lang="zh-CN" altLang="en-US" sz="1200"/>
                        <a:t>（</a:t>
                      </a:r>
                      <a:r>
                        <a:rPr lang="en-US" altLang="zh-CN" sz="1200">
                          <a:sym typeface="+mn-ea"/>
                        </a:rPr>
                        <a:t>DC_OUT</a:t>
                      </a:r>
                      <a:r>
                        <a:rPr lang="zh-CN" altLang="en-US" sz="1200"/>
                        <a:t>）定义跳帽，丝印</a:t>
                      </a:r>
                      <a:r>
                        <a:rPr lang="en-US" altLang="zh-CN" sz="1200"/>
                        <a:t>JDC_OUT1</a:t>
                      </a:r>
                      <a:endParaRPr lang="en-US" altLang="zh-CN" sz="1200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448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1-2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DC_OUT * NC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默认，第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pin</a:t>
                      </a:r>
                      <a:r>
                        <a:rPr lang="zh-CN" altLang="en-US" sz="1200">
                          <a:sym typeface="+mn-ea"/>
                        </a:rPr>
                        <a:t>（</a:t>
                      </a:r>
                      <a:r>
                        <a:rPr lang="en-US" altLang="zh-CN" sz="1200">
                          <a:sym typeface="+mn-ea"/>
                        </a:rPr>
                        <a:t>DC_OUT</a:t>
                      </a:r>
                      <a:r>
                        <a:rPr lang="zh-CN" altLang="en-US" sz="1200">
                          <a:sym typeface="+mn-ea"/>
                        </a:rPr>
                        <a:t>）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不带电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448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2-3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DC_OUT * DC_IN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pin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与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整机输入电短接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44800">
                <a:tc gridSpan="3"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说明：当有外部设备需要供电时，可设置第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2pin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带电，与第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4pin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（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GND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）共同使用，对外部设备供电。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整机输入电压多少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，这里就是多少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。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2" name="文本框 11"/>
          <p:cNvSpPr txBox="1"/>
          <p:nvPr/>
        </p:nvSpPr>
        <p:spPr>
          <a:xfrm>
            <a:off x="464820" y="4639945"/>
            <a:ext cx="51720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sz="1200">
                <a:sym typeface="+mn-ea"/>
              </a:rPr>
              <a:t>GPIO1-</a:t>
            </a:r>
            <a:r>
              <a:rPr lang="en-US" altLang="zh-CN" sz="1200">
                <a:sym typeface="+mn-ea"/>
              </a:rPr>
              <a:t>16</a:t>
            </a:r>
            <a:r>
              <a:rPr lang="zh-CN" altLang="en-US" sz="1200">
                <a:sym typeface="+mn-ea"/>
              </a:rPr>
              <a:t>这</a:t>
            </a:r>
            <a:r>
              <a:rPr lang="en-US" altLang="zh-CN" sz="1200">
                <a:sym typeface="+mn-ea"/>
              </a:rPr>
              <a:t>16</a:t>
            </a:r>
            <a:r>
              <a:rPr lang="zh-CN" altLang="en-US" sz="1200">
                <a:sym typeface="+mn-ea"/>
              </a:rPr>
              <a:t>路</a:t>
            </a:r>
            <a:r>
              <a:rPr lang="en-US" altLang="zh-CN" sz="1200">
                <a:sym typeface="+mn-ea"/>
              </a:rPr>
              <a:t>GPIO</a:t>
            </a:r>
            <a:r>
              <a:rPr lang="zh-CN" altLang="en-US" sz="1200">
                <a:sym typeface="+mn-ea"/>
              </a:rPr>
              <a:t>均默认为</a:t>
            </a:r>
            <a:r>
              <a:rPr lang="en-US" altLang="zh-CN" sz="1200">
                <a:sym typeface="+mn-ea"/>
              </a:rPr>
              <a:t>DO</a:t>
            </a:r>
            <a:r>
              <a:rPr lang="zh-CN" altLang="en-US" sz="1200">
                <a:sym typeface="+mn-ea"/>
              </a:rPr>
              <a:t>（</a:t>
            </a:r>
            <a:r>
              <a:rPr lang="en-US" altLang="zh-CN" sz="1200">
                <a:sym typeface="+mn-ea"/>
              </a:rPr>
              <a:t>Output</a:t>
            </a:r>
            <a:r>
              <a:rPr lang="zh-CN" altLang="en-US" sz="1200">
                <a:sym typeface="+mn-ea"/>
              </a:rPr>
              <a:t>）模式，</a:t>
            </a:r>
            <a:r>
              <a:rPr lang="en-US" altLang="zh-CN" sz="1200">
                <a:sym typeface="+mn-ea"/>
              </a:rPr>
              <a:t>DO</a:t>
            </a:r>
            <a:r>
              <a:rPr lang="zh-CN" altLang="en-US" sz="1200">
                <a:sym typeface="+mn-ea"/>
              </a:rPr>
              <a:t>（</a:t>
            </a:r>
            <a:r>
              <a:rPr lang="en-US" altLang="zh-CN" sz="1200">
                <a:sym typeface="+mn-ea"/>
              </a:rPr>
              <a:t>Output</a:t>
            </a:r>
            <a:r>
              <a:rPr lang="zh-CN" altLang="en-US" sz="1200">
                <a:sym typeface="+mn-ea"/>
              </a:rPr>
              <a:t>）系统状态默认为</a:t>
            </a:r>
            <a:r>
              <a:rPr lang="en-US" altLang="zh-CN" sz="1200">
                <a:sym typeface="+mn-ea"/>
              </a:rPr>
              <a:t>HIGH</a:t>
            </a:r>
            <a:r>
              <a:rPr lang="zh-CN" altLang="en-US" sz="1200">
                <a:sym typeface="+mn-ea"/>
              </a:rPr>
              <a:t>，可在</a:t>
            </a:r>
            <a:r>
              <a:rPr lang="en-US" altLang="zh-CN" sz="1200">
                <a:sym typeface="+mn-ea"/>
              </a:rPr>
              <a:t>Output High /</a:t>
            </a:r>
            <a:r>
              <a:rPr lang="en-US" altLang="zh-CN" sz="1200">
                <a:sym typeface="+mn-ea"/>
              </a:rPr>
              <a:t>Output Low / Input</a:t>
            </a:r>
            <a:r>
              <a:rPr lang="zh-CN" altLang="en-US" sz="1200">
                <a:sym typeface="+mn-ea"/>
              </a:rPr>
              <a:t>三种状态间切换。</a:t>
            </a:r>
            <a:endParaRPr lang="zh-CN" altLang="en-US" sz="1200">
              <a:sym typeface="+mn-ea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556260" y="1189355"/>
          <a:ext cx="5104765" cy="3425190"/>
        </p:xfrm>
        <a:graphic>
          <a:graphicData uri="http://schemas.openxmlformats.org/drawingml/2006/table">
            <a:tbl>
              <a:tblPr/>
              <a:tblGrid>
                <a:gridCol w="1062355"/>
                <a:gridCol w="1490027"/>
                <a:gridCol w="1276191"/>
                <a:gridCol w="1276191"/>
              </a:tblGrid>
              <a:tr h="197485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默认状态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/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可选项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名称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面板接线端子定义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SIO_GP70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256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SIO_GP80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066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353060" y="767080"/>
            <a:ext cx="42919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BIOS</a:t>
            </a:r>
            <a:r>
              <a:rPr lang="zh-CN" altLang="en-US" sz="1400" b="1"/>
              <a:t>选项、</a:t>
            </a:r>
            <a:r>
              <a:rPr lang="en-US" altLang="zh-CN" sz="1400" b="1"/>
              <a:t>GPIO</a:t>
            </a:r>
            <a:r>
              <a:rPr lang="zh-CN" altLang="en-US" sz="1400" b="1"/>
              <a:t>名称和</a:t>
            </a:r>
            <a:r>
              <a:rPr lang="zh-CN" altLang="en-US" sz="1400" b="1">
                <a:sym typeface="+mn-ea"/>
              </a:rPr>
              <a:t>面板接线端子</a:t>
            </a:r>
            <a:r>
              <a:rPr lang="zh-CN" altLang="en-US" sz="1400" b="1"/>
              <a:t>的对应关系</a:t>
            </a:r>
            <a:endParaRPr lang="zh-CN" altLang="en-US" sz="140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45" y="5371465"/>
            <a:ext cx="4819650" cy="386524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53060" y="828675"/>
            <a:ext cx="53568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/>
              <a:t>可使用我司提供的软件进行测试</a:t>
            </a:r>
            <a:endParaRPr lang="zh-CN" altLang="en-US" sz="1400" b="1"/>
          </a:p>
          <a:p>
            <a:endParaRPr lang="zh-CN" altLang="en-US" sz="1400" b="1"/>
          </a:p>
          <a:p>
            <a:r>
              <a:rPr lang="zh-CN" altLang="en-US" sz="1400" b="1"/>
              <a:t>测试环境、工具安装</a:t>
            </a:r>
            <a:endParaRPr lang="zh-CN" altLang="en-US" sz="1400" b="1"/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556260" y="1726565"/>
            <a:ext cx="45269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/>
              <a:t>打开</a:t>
            </a:r>
            <a:r>
              <a:rPr lang="en-US" altLang="zh-CN" sz="1200"/>
              <a:t>gpio-demo-test</a:t>
            </a:r>
            <a:r>
              <a:rPr lang="zh-CN" altLang="en-US" sz="1200"/>
              <a:t>文件夹</a:t>
            </a:r>
            <a:endParaRPr lang="zh-CN" altLang="en-US" sz="1200"/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556260" y="3862705"/>
            <a:ext cx="45269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200"/>
              <a:t>x64</a:t>
            </a:r>
            <a:r>
              <a:rPr lang="zh-CN" altLang="en-US" sz="1200"/>
              <a:t>文件为</a:t>
            </a:r>
            <a:r>
              <a:rPr lang="en-US" altLang="zh-CN" sz="1200"/>
              <a:t>64</a:t>
            </a:r>
            <a:r>
              <a:rPr lang="zh-CN" altLang="en-US" sz="1200"/>
              <a:t>位操作系统使用</a:t>
            </a:r>
            <a:endParaRPr lang="zh-CN" altLang="en-US" sz="1200"/>
          </a:p>
          <a:p>
            <a:r>
              <a:rPr lang="en-US" sz="1200">
                <a:sym typeface="+mn-ea"/>
              </a:rPr>
              <a:t>x32</a:t>
            </a:r>
            <a:r>
              <a:rPr lang="zh-CN" altLang="en-US" sz="1200">
                <a:sym typeface="+mn-ea"/>
              </a:rPr>
              <a:t>文件为</a:t>
            </a:r>
            <a:r>
              <a:rPr lang="en-US" altLang="zh-CN" sz="1200">
                <a:sym typeface="+mn-ea"/>
              </a:rPr>
              <a:t>32</a:t>
            </a:r>
            <a:r>
              <a:rPr lang="zh-CN" altLang="en-US" sz="1200">
                <a:sym typeface="+mn-ea"/>
              </a:rPr>
              <a:t>位操作系统使用</a:t>
            </a:r>
            <a:endParaRPr lang="zh-CN" altLang="en-US" sz="1200">
              <a:sym typeface="+mn-ea"/>
            </a:endParaRPr>
          </a:p>
          <a:p>
            <a:endParaRPr lang="zh-CN" altLang="en-US" sz="1200">
              <a:sym typeface="+mn-ea"/>
            </a:endParaRPr>
          </a:p>
          <a:p>
            <a:r>
              <a:rPr lang="zh-CN" altLang="en-US" sz="1200">
                <a:sym typeface="+mn-ea"/>
              </a:rPr>
              <a:t>以</a:t>
            </a:r>
            <a:r>
              <a:rPr lang="en-US" sz="1200">
                <a:sym typeface="+mn-ea"/>
              </a:rPr>
              <a:t>x64</a:t>
            </a:r>
            <a:r>
              <a:rPr lang="zh-CN" altLang="en-US" sz="1200">
                <a:sym typeface="+mn-ea"/>
              </a:rPr>
              <a:t>文件为例，</a:t>
            </a:r>
            <a:r>
              <a:rPr lang="zh-CN" sz="1200">
                <a:sym typeface="+mn-ea"/>
              </a:rPr>
              <a:t>打开</a:t>
            </a:r>
            <a:r>
              <a:rPr lang="en-US" altLang="zh-CN" sz="1200">
                <a:sym typeface="+mn-ea"/>
              </a:rPr>
              <a:t>x64</a:t>
            </a:r>
            <a:r>
              <a:rPr lang="zh-CN" altLang="en-US" sz="1200">
                <a:sym typeface="+mn-ea"/>
              </a:rPr>
              <a:t>文件夹</a:t>
            </a:r>
            <a:endParaRPr lang="zh-CN" altLang="en-US" sz="1200"/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591820" y="6503670"/>
            <a:ext cx="4526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200">
                <a:sym typeface="+mn-ea"/>
              </a:rPr>
              <a:t>driver</a:t>
            </a:r>
            <a:r>
              <a:rPr lang="zh-CN" altLang="en-US" sz="1200">
                <a:sym typeface="+mn-ea"/>
              </a:rPr>
              <a:t>和</a:t>
            </a:r>
            <a:r>
              <a:rPr lang="en-US" altLang="zh-CN" sz="1200">
                <a:sym typeface="+mn-ea"/>
              </a:rPr>
              <a:t>runtime</a:t>
            </a:r>
            <a:r>
              <a:rPr lang="zh-CN" altLang="en-US" sz="1200">
                <a:sym typeface="+mn-ea"/>
              </a:rPr>
              <a:t>为部署的驱动</a:t>
            </a:r>
            <a:endParaRPr lang="zh-CN" altLang="en-US" sz="1200">
              <a:sym typeface="+mn-ea"/>
            </a:endParaRPr>
          </a:p>
          <a:p>
            <a:r>
              <a:rPr lang="en-US" sz="1200">
                <a:sym typeface="+mn-ea"/>
              </a:rPr>
              <a:t>GpioTest</a:t>
            </a:r>
            <a:r>
              <a:rPr lang="zh-CN" altLang="en-US" sz="1200">
                <a:sym typeface="+mn-ea"/>
              </a:rPr>
              <a:t>为测试的工具</a:t>
            </a:r>
            <a:endParaRPr lang="zh-CN" altLang="en-US" sz="12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660" y="2038985"/>
            <a:ext cx="4751070" cy="16764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660" y="4839970"/>
            <a:ext cx="4866640" cy="163322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581660" y="762635"/>
            <a:ext cx="52197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ym typeface="+mn-ea"/>
              </a:rPr>
              <a:t>打开</a:t>
            </a:r>
            <a:r>
              <a:rPr lang="en-US" altLang="zh-CN" sz="1200">
                <a:sym typeface="+mn-ea"/>
              </a:rPr>
              <a:t>runtime</a:t>
            </a:r>
            <a:r>
              <a:rPr lang="zh-CN" altLang="en-US" sz="1200">
                <a:sym typeface="+mn-ea"/>
              </a:rPr>
              <a:t>文件，</a:t>
            </a:r>
            <a:r>
              <a:rPr lang="zh-CN" altLang="en-US" sz="1200"/>
              <a:t>双击</a:t>
            </a:r>
            <a:r>
              <a:rPr lang="en-US" altLang="zh-CN" sz="1200"/>
              <a:t>vcredist_x64</a:t>
            </a:r>
            <a:r>
              <a:rPr lang="zh-CN" altLang="en-US" sz="1200"/>
              <a:t>应用程序进行安装</a:t>
            </a:r>
            <a:endParaRPr lang="zh-CN" altLang="en-US" sz="12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60" y="2865755"/>
            <a:ext cx="4543425" cy="282892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556260" y="5734685"/>
            <a:ext cx="4526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把</a:t>
            </a:r>
            <a:r>
              <a:rPr lang="en-US" altLang="zh-CN" sz="1200"/>
              <a:t>I agree to the license tems and conditions</a:t>
            </a:r>
            <a:r>
              <a:rPr lang="zh-CN" altLang="en-US" sz="1200"/>
              <a:t>选项勾选上，点击</a:t>
            </a:r>
            <a:r>
              <a:rPr lang="en-US" altLang="zh-CN" sz="1200"/>
              <a:t>Install</a:t>
            </a:r>
            <a:r>
              <a:rPr lang="zh-CN" altLang="en-US" sz="1200"/>
              <a:t>进行安装</a:t>
            </a:r>
            <a:endParaRPr lang="zh-CN" altLang="en-US" sz="120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660" y="6296660"/>
            <a:ext cx="4552950" cy="2857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556260" y="9243695"/>
            <a:ext cx="45269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点击</a:t>
            </a:r>
            <a:r>
              <a:rPr lang="en-US" altLang="zh-CN" sz="1200"/>
              <a:t>Close</a:t>
            </a:r>
            <a:r>
              <a:rPr lang="zh-CN" altLang="en-US" sz="1200"/>
              <a:t>完成安装</a:t>
            </a:r>
            <a:endParaRPr lang="zh-CN" altLang="en-US" sz="120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175" y="1090295"/>
            <a:ext cx="4623435" cy="167894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556260" y="841375"/>
            <a:ext cx="45269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打开</a:t>
            </a:r>
            <a:r>
              <a:rPr lang="en-US" altLang="zh-CN" sz="1200"/>
              <a:t>driver</a:t>
            </a:r>
            <a:r>
              <a:rPr lang="zh-CN" altLang="en-US" sz="1200"/>
              <a:t>文件夹，</a:t>
            </a:r>
            <a:r>
              <a:rPr lang="zh-CN" altLang="en-US" sz="1200">
                <a:sym typeface="+mn-ea"/>
              </a:rPr>
              <a:t>双击</a:t>
            </a:r>
            <a:r>
              <a:rPr lang="en-US" altLang="zh-CN" sz="1200">
                <a:sym typeface="+mn-ea"/>
              </a:rPr>
              <a:t>xDrvSetuo64</a:t>
            </a:r>
            <a:r>
              <a:rPr lang="zh-CN" altLang="en-US" sz="1200">
                <a:sym typeface="+mn-ea"/>
              </a:rPr>
              <a:t>文件进行安装</a:t>
            </a:r>
            <a:endParaRPr lang="zh-CN" altLang="en-US" sz="120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60" y="1193800"/>
            <a:ext cx="4926965" cy="2009140"/>
          </a:xfrm>
          <a:prstGeom prst="rect">
            <a:avLst/>
          </a:prstGeom>
        </p:spPr>
      </p:pic>
      <p:pic>
        <p:nvPicPr>
          <p:cNvPr id="12" name="图片 11" descr="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60" y="3489325"/>
            <a:ext cx="3813810" cy="180721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581660" y="5554980"/>
            <a:ext cx="25730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点击确定完成安装</a:t>
            </a:r>
            <a:endParaRPr lang="zh-CN" altLang="en-US" sz="1200"/>
          </a:p>
        </p:txBody>
      </p:sp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文本框 13"/>
          <p:cNvSpPr txBox="1"/>
          <p:nvPr>
            <p:custDataLst>
              <p:tags r:id="rId1"/>
            </p:custDataLst>
          </p:nvPr>
        </p:nvSpPr>
        <p:spPr>
          <a:xfrm>
            <a:off x="556260" y="5438775"/>
            <a:ext cx="53784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200"/>
              <a:t>U</a:t>
            </a:r>
            <a:r>
              <a:rPr lang="zh-CN" altLang="en-US" sz="1200"/>
              <a:t>系列主板为</a:t>
            </a:r>
            <a:r>
              <a:rPr lang="en-US" altLang="zh-CN" sz="1200"/>
              <a:t>SIO GPIO</a:t>
            </a:r>
            <a:r>
              <a:rPr lang="zh-CN" altLang="en-US" sz="1200"/>
              <a:t>类型，故仅使用</a:t>
            </a:r>
            <a:r>
              <a:rPr lang="en-US" altLang="zh-CN" sz="1200">
                <a:sym typeface="+mn-ea"/>
              </a:rPr>
              <a:t>SIO GPIO</a:t>
            </a:r>
            <a:r>
              <a:rPr lang="zh-CN" altLang="en-US" sz="1200">
                <a:sym typeface="+mn-ea"/>
              </a:rPr>
              <a:t>交互部分内容。</a:t>
            </a:r>
            <a:endParaRPr lang="zh-CN" altLang="en-US" sz="12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200"/>
              <a:t>Address2</a:t>
            </a:r>
            <a:r>
              <a:rPr lang="zh-CN" altLang="en-US" sz="1200"/>
              <a:t>为</a:t>
            </a:r>
            <a:r>
              <a:rPr lang="en-US" altLang="zh-CN" sz="1200"/>
              <a:t>GPIO</a:t>
            </a:r>
            <a:r>
              <a:rPr lang="zh-CN" altLang="en-US" sz="1200"/>
              <a:t>的地址，</a:t>
            </a:r>
            <a:r>
              <a:rPr lang="en-US" altLang="zh-CN" sz="1200"/>
              <a:t>Value2</a:t>
            </a:r>
            <a:r>
              <a:rPr lang="zh-CN" altLang="en-US" sz="1200"/>
              <a:t>为</a:t>
            </a:r>
            <a:r>
              <a:rPr lang="en-US" altLang="zh-CN" sz="1200"/>
              <a:t>GPIO</a:t>
            </a:r>
            <a:r>
              <a:rPr lang="zh-CN" altLang="en-US" sz="1200"/>
              <a:t>的状态值，均为</a:t>
            </a:r>
            <a:r>
              <a:rPr lang="en-US" altLang="zh-CN" sz="1200"/>
              <a:t>16</a:t>
            </a:r>
            <a:r>
              <a:rPr lang="zh-CN" altLang="en-US" sz="1200"/>
              <a:t>进制数值。</a:t>
            </a:r>
            <a:endParaRPr lang="zh-CN" altLang="en-US" sz="1200"/>
          </a:p>
          <a:p>
            <a:pPr>
              <a:lnSpc>
                <a:spcPct val="150000"/>
              </a:lnSpc>
            </a:pPr>
            <a:r>
              <a:rPr lang="en-US" altLang="zh-CN" sz="1200"/>
              <a:t>Read</a:t>
            </a:r>
            <a:r>
              <a:rPr lang="zh-CN" altLang="en-US" sz="1200"/>
              <a:t>功能为读取</a:t>
            </a:r>
            <a:r>
              <a:rPr lang="en-US" altLang="zh-CN" sz="1200"/>
              <a:t>GPIO</a:t>
            </a:r>
            <a:r>
              <a:rPr lang="zh-CN" altLang="en-US" sz="1200"/>
              <a:t>的状态值，</a:t>
            </a:r>
            <a:r>
              <a:rPr lang="en-US" altLang="zh-CN" sz="1200"/>
              <a:t>Write</a:t>
            </a:r>
            <a:r>
              <a:rPr lang="zh-CN" altLang="en-US" sz="1200"/>
              <a:t>功能为写入</a:t>
            </a:r>
            <a:r>
              <a:rPr lang="en-US" altLang="zh-CN" sz="1200"/>
              <a:t>GPIO</a:t>
            </a:r>
            <a:r>
              <a:rPr lang="zh-CN" altLang="en-US" sz="1200"/>
              <a:t>的状态值。</a:t>
            </a:r>
            <a:endParaRPr lang="zh-CN" altLang="en-US" sz="1200"/>
          </a:p>
        </p:txBody>
      </p:sp>
      <p:pic>
        <p:nvPicPr>
          <p:cNvPr id="16" name="图片 15" descr="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60" y="2985135"/>
            <a:ext cx="3646805" cy="236029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60" y="1121410"/>
            <a:ext cx="5444490" cy="179768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81660" y="751840"/>
            <a:ext cx="25730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双击</a:t>
            </a:r>
            <a:r>
              <a:rPr lang="en-US" altLang="zh-CN" sz="1200"/>
              <a:t>Gpio Test</a:t>
            </a:r>
            <a:r>
              <a:rPr lang="zh-CN" altLang="en-US" sz="1200"/>
              <a:t>，打开测试工具</a:t>
            </a:r>
            <a:endParaRPr lang="zh-CN" altLang="en-US" sz="1200"/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53060" y="767080"/>
            <a:ext cx="18288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GPIO</a:t>
            </a:r>
            <a:r>
              <a:rPr lang="zh-CN" altLang="en-US" sz="1400" b="1"/>
              <a:t>地址</a:t>
            </a:r>
            <a:endParaRPr lang="zh-CN" altLang="en-US" sz="1400" b="1"/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556260" y="1189355"/>
          <a:ext cx="5469255" cy="3425190"/>
        </p:xfrm>
        <a:graphic>
          <a:graphicData uri="http://schemas.openxmlformats.org/drawingml/2006/table">
            <a:tbl>
              <a:tblPr/>
              <a:tblGrid>
                <a:gridCol w="786130"/>
                <a:gridCol w="1172210"/>
                <a:gridCol w="957514"/>
                <a:gridCol w="982027"/>
                <a:gridCol w="1571068"/>
              </a:tblGrid>
              <a:tr h="197485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默认状态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/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可选项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名称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SIO_GP70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p>
                      <a:pPr indent="0" algn="ctr" fontAlgn="b"/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A06</a:t>
                      </a:r>
                      <a:endParaRPr lang="en-US" altLang="zh-CN" sz="16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256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SIO_GP80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p>
                      <a:pPr algn="ctr" fontAlgn="b">
                        <a:lnSpc>
                          <a:spcPct val="120000"/>
                        </a:lnSpc>
                      </a:pP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A07</a:t>
                      </a:r>
                      <a:endParaRPr lang="en-US" altLang="zh-CN" sz="16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066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表格 12"/>
          <p:cNvGraphicFramePr/>
          <p:nvPr/>
        </p:nvGraphicFramePr>
        <p:xfrm>
          <a:off x="573405" y="5480685"/>
          <a:ext cx="5444490" cy="647700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FF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474345" y="4667885"/>
            <a:ext cx="559435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>
                <a:sym typeface="+mn-ea"/>
              </a:rPr>
              <a:t>地址</a:t>
            </a:r>
            <a:r>
              <a:rPr lang="en-US" altLang="zh-CN" sz="1000">
                <a:sym typeface="+mn-ea"/>
              </a:rPr>
              <a:t>A06</a:t>
            </a:r>
            <a:r>
              <a:rPr lang="zh-CN" altLang="en-US" sz="1000">
                <a:sym typeface="+mn-ea"/>
              </a:rPr>
              <a:t>寄存器有</a:t>
            </a:r>
            <a:r>
              <a:rPr lang="en-US" altLang="zh-CN" sz="1000">
                <a:sym typeface="+mn-ea"/>
              </a:rPr>
              <a:t>8</a:t>
            </a:r>
            <a:r>
              <a:rPr lang="zh-CN" altLang="en-US" sz="1000">
                <a:sym typeface="+mn-ea"/>
              </a:rPr>
              <a:t>个地址位，对应</a:t>
            </a:r>
            <a:r>
              <a:rPr lang="en-US" altLang="zh-CN" sz="1000">
                <a:sym typeface="+mn-ea"/>
              </a:rPr>
              <a:t>GPIO1-8</a:t>
            </a:r>
            <a:r>
              <a:rPr lang="zh-CN" altLang="en-US" sz="1000">
                <a:sym typeface="+mn-ea"/>
              </a:rPr>
              <a:t>，每个地址位为</a:t>
            </a:r>
            <a:r>
              <a:rPr lang="en-US" altLang="zh-CN" sz="1000">
                <a:sym typeface="+mn-ea"/>
              </a:rPr>
              <a:t>0</a:t>
            </a:r>
            <a:r>
              <a:rPr lang="zh-CN" altLang="en-US" sz="1000">
                <a:sym typeface="+mn-ea"/>
              </a:rPr>
              <a:t>或者</a:t>
            </a:r>
            <a:r>
              <a:rPr lang="en-US" altLang="zh-CN" sz="1000">
                <a:sym typeface="+mn-ea"/>
              </a:rPr>
              <a:t>1</a:t>
            </a:r>
            <a:r>
              <a:rPr lang="zh-CN" altLang="en-US" sz="1000">
                <a:sym typeface="+mn-ea"/>
              </a:rPr>
              <a:t>，</a:t>
            </a:r>
            <a:r>
              <a:rPr lang="en-US" altLang="zh-CN" sz="1000">
                <a:sym typeface="+mn-ea"/>
              </a:rPr>
              <a:t>0</a:t>
            </a:r>
            <a:r>
              <a:rPr lang="zh-CN" altLang="en-US" sz="1000">
                <a:sym typeface="+mn-ea"/>
              </a:rPr>
              <a:t>代表低电平，</a:t>
            </a:r>
            <a:r>
              <a:rPr lang="en-US" altLang="zh-CN" sz="1000">
                <a:sym typeface="+mn-ea"/>
              </a:rPr>
              <a:t>1</a:t>
            </a:r>
            <a:r>
              <a:rPr lang="zh-CN" altLang="en-US" sz="1000">
                <a:sym typeface="+mn-ea"/>
              </a:rPr>
              <a:t>代表高电平。由于</a:t>
            </a:r>
            <a:r>
              <a:rPr lang="en-US" altLang="zh-CN" sz="1000">
                <a:sym typeface="+mn-ea"/>
              </a:rPr>
              <a:t>GPIO1-16</a:t>
            </a:r>
            <a:r>
              <a:rPr lang="zh-CN" altLang="en-US" sz="1000">
                <a:sym typeface="+mn-ea"/>
              </a:rPr>
              <a:t>默认均为高电平，所以</a:t>
            </a:r>
            <a:r>
              <a:rPr lang="en-US" altLang="zh-CN" sz="1000">
                <a:sym typeface="+mn-ea"/>
              </a:rPr>
              <a:t>8</a:t>
            </a:r>
            <a:r>
              <a:rPr lang="zh-CN" altLang="en-US" sz="1000">
                <a:sym typeface="+mn-ea"/>
              </a:rPr>
              <a:t>个地址位值均为</a:t>
            </a:r>
            <a:r>
              <a:rPr lang="en-US" altLang="zh-CN" sz="1000">
                <a:sym typeface="+mn-ea"/>
              </a:rPr>
              <a:t>1</a:t>
            </a:r>
            <a:r>
              <a:rPr lang="zh-CN" altLang="en-US" sz="1000">
                <a:sym typeface="+mn-ea"/>
              </a:rPr>
              <a:t>，组成的</a:t>
            </a:r>
            <a:r>
              <a:rPr lang="en-US" altLang="zh-CN" sz="1000">
                <a:sym typeface="+mn-ea"/>
              </a:rPr>
              <a:t>2</a:t>
            </a:r>
            <a:r>
              <a:rPr lang="zh-CN" altLang="en-US" sz="1000">
                <a:sym typeface="+mn-ea"/>
              </a:rPr>
              <a:t>进制值为</a:t>
            </a:r>
            <a:r>
              <a:rPr lang="en-US" altLang="zh-CN" sz="1000">
                <a:sym typeface="+mn-ea"/>
              </a:rPr>
              <a:t>11111111</a:t>
            </a:r>
            <a:r>
              <a:rPr lang="zh-CN" altLang="en-US" sz="1000">
                <a:sym typeface="+mn-ea"/>
              </a:rPr>
              <a:t>，转换成</a:t>
            </a:r>
            <a:r>
              <a:rPr lang="en-US" altLang="zh-CN" sz="1000">
                <a:sym typeface="+mn-ea"/>
              </a:rPr>
              <a:t>16</a:t>
            </a:r>
            <a:r>
              <a:rPr lang="zh-CN" altLang="en-US" sz="1000">
                <a:sym typeface="+mn-ea"/>
              </a:rPr>
              <a:t>进制为</a:t>
            </a:r>
            <a:r>
              <a:rPr lang="en-US" altLang="zh-CN" sz="1000">
                <a:sym typeface="+mn-ea"/>
              </a:rPr>
              <a:t>FF</a:t>
            </a:r>
            <a:r>
              <a:rPr lang="zh-CN" altLang="en-US" sz="1000">
                <a:sym typeface="+mn-ea"/>
              </a:rPr>
              <a:t>，如下表：</a:t>
            </a:r>
            <a:endParaRPr lang="zh-CN" altLang="en-US" sz="1000">
              <a:sym typeface="+mn-ea"/>
            </a:endParaRPr>
          </a:p>
        </p:txBody>
      </p:sp>
      <p:pic>
        <p:nvPicPr>
          <p:cNvPr id="19" name="图片 18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05" y="6626860"/>
            <a:ext cx="4278630" cy="276923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4"/>
            </p:custDataLst>
          </p:nvPr>
        </p:nvSpPr>
        <p:spPr>
          <a:xfrm>
            <a:off x="473075" y="6019800"/>
            <a:ext cx="554545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基于以上说明，在设备初始状态下，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Address2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GPIO1~8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的地址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A06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，点击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Read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读取到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Value2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的数值为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0xFF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。同样的，输入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A07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，读取到的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Value2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的数值也为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0xFF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470" y="5868035"/>
            <a:ext cx="2663825" cy="172466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70" y="1121410"/>
            <a:ext cx="2673985" cy="2005330"/>
          </a:xfrm>
          <a:prstGeom prst="rect">
            <a:avLst/>
          </a:prstGeom>
        </p:spPr>
      </p:pic>
      <p:graphicFrame>
        <p:nvGraphicFramePr>
          <p:cNvPr id="15" name="表格 14"/>
          <p:cNvGraphicFramePr/>
          <p:nvPr/>
        </p:nvGraphicFramePr>
        <p:xfrm>
          <a:off x="504190" y="7964805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0xFE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11111110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0xFE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369570" y="4754880"/>
            <a:ext cx="60071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在</a:t>
            </a:r>
            <a:r>
              <a:rPr lang="en-US" altLang="zh-CN" sz="1000"/>
              <a:t>BIOS</a:t>
            </a:r>
            <a:r>
              <a:rPr lang="zh-CN" altLang="en-US" sz="1000"/>
              <a:t>中将</a:t>
            </a:r>
            <a:r>
              <a:rPr lang="en-US" altLang="zh-CN" sz="1000"/>
              <a:t>GPIO1</a:t>
            </a:r>
            <a:r>
              <a:rPr lang="zh-CN" altLang="en-US" sz="1000"/>
              <a:t>设定为</a:t>
            </a:r>
            <a:r>
              <a:rPr lang="en-US" altLang="zh-CN" sz="1000"/>
              <a:t>Input</a:t>
            </a:r>
            <a:r>
              <a:rPr lang="zh-CN" altLang="en-US" sz="1000"/>
              <a:t>，短接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GPIO1</a:t>
            </a:r>
            <a:r>
              <a:rPr lang="zh-CN" altLang="en-US" sz="1000"/>
              <a:t>，此时</a:t>
            </a:r>
            <a:r>
              <a:rPr lang="en-US" altLang="zh-CN" sz="1000"/>
              <a:t>GPIO1</a:t>
            </a:r>
            <a:r>
              <a:rPr lang="zh-CN" altLang="en-US" sz="1000"/>
              <a:t>接收到输入信号，</a:t>
            </a:r>
            <a:r>
              <a:rPr lang="en-US" altLang="zh-CN" sz="1000"/>
              <a:t>GPIO1</a:t>
            </a:r>
            <a:r>
              <a:rPr lang="zh-CN" altLang="en-US" sz="1000"/>
              <a:t>对应的</a:t>
            </a:r>
            <a:r>
              <a:rPr lang="en-US" altLang="zh-CN" sz="1000"/>
              <a:t>GPIO1</a:t>
            </a:r>
            <a:r>
              <a:rPr lang="zh-CN" altLang="en-US" sz="1000"/>
              <a:t>系统状态将从默认的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。</a:t>
            </a:r>
            <a:endParaRPr lang="zh-CN" altLang="en-US" sz="1000"/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369570" y="5261610"/>
            <a:ext cx="570547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软件进行验证，在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DI0</a:t>
            </a:r>
            <a:r>
              <a:rPr lang="zh-CN" altLang="en-US" sz="1000"/>
              <a:t>所在地址</a:t>
            </a:r>
            <a:r>
              <a:rPr lang="en-US" altLang="zh-CN" sz="1000"/>
              <a:t>A06</a:t>
            </a:r>
            <a:r>
              <a:rPr lang="zh-CN" altLang="en-US" sz="1000"/>
              <a:t>，点击</a:t>
            </a:r>
            <a:r>
              <a:rPr lang="en-US" altLang="zh-CN" sz="1000"/>
              <a:t>Read</a:t>
            </a:r>
            <a:r>
              <a:rPr lang="zh-CN" altLang="en-US" sz="1000"/>
              <a:t>，读出的</a:t>
            </a:r>
            <a:r>
              <a:rPr lang="en-US" altLang="zh-CN" sz="1000"/>
              <a:t>16</a:t>
            </a:r>
            <a:r>
              <a:rPr lang="zh-CN" altLang="en-US" sz="1000"/>
              <a:t>进制数值为</a:t>
            </a:r>
            <a:r>
              <a:rPr lang="en-US" altLang="zh-CN" sz="1000"/>
              <a:t>0xFE</a:t>
            </a:r>
            <a:r>
              <a:rPr lang="zh-CN" altLang="en-US" sz="1000"/>
              <a:t>，如下图</a:t>
            </a:r>
            <a:endParaRPr lang="zh-CN" altLang="en-US" sz="1000"/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412750" y="7599045"/>
            <a:ext cx="605345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0xFE</a:t>
            </a:r>
            <a:r>
              <a:rPr lang="zh-CN" altLang="en-US" sz="1000"/>
              <a:t>对应的</a:t>
            </a:r>
            <a:r>
              <a:rPr lang="en-US" altLang="zh-CN" sz="1000"/>
              <a:t>2</a:t>
            </a:r>
            <a:r>
              <a:rPr lang="zh-CN" altLang="en-US" sz="1000"/>
              <a:t>进制为</a:t>
            </a:r>
            <a:r>
              <a:rPr lang="en-US" altLang="zh-CN" sz="1000"/>
              <a:t>11111110</a:t>
            </a:r>
            <a:r>
              <a:rPr lang="zh-CN" altLang="en-US" sz="1000"/>
              <a:t>，代表</a:t>
            </a:r>
            <a:r>
              <a:rPr lang="en-US" altLang="zh-CN" sz="1000"/>
              <a:t>GPIO1</a:t>
            </a:r>
            <a:r>
              <a:rPr lang="zh-CN" altLang="en-US" sz="1000"/>
              <a:t>系统状态值为</a:t>
            </a:r>
            <a:r>
              <a:rPr lang="en-US" altLang="zh-CN" sz="1000"/>
              <a:t>0</a:t>
            </a:r>
            <a:r>
              <a:rPr lang="zh-CN" altLang="en-US" sz="1000"/>
              <a:t>，系统状态已经从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，如下表：</a:t>
            </a:r>
            <a:endParaRPr lang="zh-CN" altLang="en-US" sz="100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1670" y="1121410"/>
            <a:ext cx="2747010" cy="2014855"/>
          </a:xfrm>
          <a:prstGeom prst="rect">
            <a:avLst/>
          </a:prstGeom>
        </p:spPr>
      </p:pic>
      <p:graphicFrame>
        <p:nvGraphicFramePr>
          <p:cNvPr id="18" name="表格 17"/>
          <p:cNvGraphicFramePr/>
          <p:nvPr>
            <p:custDataLst>
              <p:tags r:id="rId8"/>
            </p:custDataLst>
          </p:nvPr>
        </p:nvGraphicFramePr>
        <p:xfrm>
          <a:off x="458470" y="3255645"/>
          <a:ext cx="600773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702310"/>
                <a:gridCol w="661035"/>
                <a:gridCol w="641350"/>
                <a:gridCol w="551338"/>
                <a:gridCol w="551338"/>
                <a:gridCol w="551338"/>
                <a:gridCol w="551338"/>
                <a:gridCol w="492760"/>
                <a:gridCol w="657225"/>
              </a:tblGrid>
              <a:tr h="274320">
                <a:tc gridSpan="10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11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9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20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18</a:t>
                      </a:r>
                      <a:endParaRPr 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15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</p:spTree>
    <p:custDataLst>
      <p:tags r:id="rId9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470" y="5960110"/>
            <a:ext cx="2673985" cy="17310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70" y="1121410"/>
            <a:ext cx="2673985" cy="2042795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302260" y="9610090"/>
            <a:ext cx="254000" cy="114300"/>
          </a:xfrm>
          <a:prstGeom prst="rect">
            <a:avLst/>
          </a:prstGeom>
          <a:solidFill>
            <a:srgbClr val="DE5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638175" y="9610090"/>
            <a:ext cx="5909310" cy="1143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38175" y="9574530"/>
            <a:ext cx="2286000" cy="198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700">
                <a:solidFill>
                  <a:schemeClr val="bg1"/>
                </a:solidFill>
              </a:rPr>
              <a:t>I</a:t>
            </a:r>
            <a:r>
              <a:rPr lang="en-US" altLang="zh-CN" sz="700">
                <a:solidFill>
                  <a:schemeClr val="bg1"/>
                </a:solidFill>
              </a:rPr>
              <a:t>NDUSTRIAL</a:t>
            </a:r>
            <a:r>
              <a:rPr lang="zh-CN" altLang="en-US" sz="700">
                <a:solidFill>
                  <a:schemeClr val="bg1"/>
                </a:solidFill>
              </a:rPr>
              <a:t> </a:t>
            </a:r>
            <a:r>
              <a:rPr lang="en-US" altLang="zh-CN" sz="700">
                <a:solidFill>
                  <a:schemeClr val="bg1"/>
                </a:solidFill>
              </a:rPr>
              <a:t>COMPUTER</a:t>
            </a:r>
            <a:r>
              <a:rPr lang="zh-CN" altLang="en-US" sz="700">
                <a:solidFill>
                  <a:schemeClr val="bg1"/>
                </a:solidFill>
              </a:rPr>
              <a:t> </a:t>
            </a:r>
            <a:r>
              <a:rPr lang="en-US" altLang="zh-CN" sz="700">
                <a:solidFill>
                  <a:schemeClr val="bg1"/>
                </a:solidFill>
              </a:rPr>
              <a:t>MANUFACTURER</a:t>
            </a:r>
            <a:endParaRPr lang="en-US" altLang="zh-CN" sz="7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448300" y="9574530"/>
            <a:ext cx="1098550" cy="198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700">
                <a:solidFill>
                  <a:schemeClr val="bg1"/>
                </a:solidFill>
              </a:rPr>
              <a:t>www.advertical.com.cn</a:t>
            </a:r>
            <a:endParaRPr sz="7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GPIO3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412750" y="7682865"/>
            <a:ext cx="605345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0xF9</a:t>
            </a:r>
            <a:r>
              <a:rPr lang="zh-CN" altLang="en-US" sz="1000"/>
              <a:t>对应的</a:t>
            </a:r>
            <a:r>
              <a:rPr lang="en-US" altLang="zh-CN" sz="1000"/>
              <a:t>2</a:t>
            </a:r>
            <a:r>
              <a:rPr lang="zh-CN" altLang="en-US" sz="1000"/>
              <a:t>进制为</a:t>
            </a:r>
            <a:r>
              <a:rPr lang="en-US" altLang="zh-CN" sz="1000"/>
              <a:t>11111001</a:t>
            </a:r>
            <a:r>
              <a:rPr lang="zh-CN" altLang="en-US" sz="1000"/>
              <a:t>，代表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系统状态值均为</a:t>
            </a:r>
            <a:r>
              <a:rPr lang="en-US" altLang="zh-CN" sz="1000"/>
              <a:t>0</a:t>
            </a:r>
            <a:r>
              <a:rPr lang="zh-CN" altLang="en-US" sz="1000"/>
              <a:t>，系统状态从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，如下表：</a:t>
            </a:r>
            <a:endParaRPr lang="zh-CN" altLang="en-US" sz="100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81350" y="1121410"/>
            <a:ext cx="2813685" cy="204597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209550" y="351155"/>
            <a:ext cx="13004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DE54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</a:t>
            </a:r>
            <a:r>
              <a:rPr lang="zh-CN" altLang="en-US" b="1">
                <a:solidFill>
                  <a:srgbClr val="DE54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endParaRPr lang="zh-CN" altLang="en-US" b="1">
              <a:solidFill>
                <a:srgbClr val="DE54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1386840" y="338455"/>
            <a:ext cx="5365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000">
                <a:solidFill>
                  <a:srgbClr val="DE5418"/>
                </a:solidFill>
                <a:latin typeface="Leelawadee UI" panose="020B0502040204020203" charset="0"/>
                <a:cs typeface="Leelawadee UI" panose="020B0502040204020203" charset="0"/>
              </a:rPr>
              <a:t>GPIO</a:t>
            </a:r>
            <a:endParaRPr lang="en-US" sz="1000">
              <a:solidFill>
                <a:srgbClr val="DE5418"/>
              </a:solidFill>
              <a:latin typeface="Leelawadee UI" panose="020B0502040204020203" charset="0"/>
              <a:cs typeface="Leelawadee UI" panose="020B0502040204020203" charset="0"/>
            </a:endParaRPr>
          </a:p>
          <a:p>
            <a:r>
              <a:rPr lang="en-US" sz="1000">
                <a:solidFill>
                  <a:srgbClr val="DE5418"/>
                </a:solidFill>
                <a:latin typeface="Leelawadee UI" panose="020B0502040204020203" charset="0"/>
                <a:cs typeface="Leelawadee UI" panose="020B0502040204020203" charset="0"/>
              </a:rPr>
              <a:t>Test</a:t>
            </a:r>
            <a:endParaRPr lang="en-US" sz="1000">
              <a:solidFill>
                <a:srgbClr val="DE5418"/>
              </a:solidFill>
              <a:latin typeface="Leelawadee UI" panose="020B0502040204020203" charset="0"/>
              <a:cs typeface="Leelawadee UI" panose="020B0502040204020203" charset="0"/>
            </a:endParaRPr>
          </a:p>
        </p:txBody>
      </p:sp>
      <p:sp>
        <p:nvSpPr>
          <p:cNvPr id="11" name="矩形 10"/>
          <p:cNvSpPr/>
          <p:nvPr>
            <p:custDataLst>
              <p:tags r:id="rId12"/>
            </p:custDataLst>
          </p:nvPr>
        </p:nvSpPr>
        <p:spPr>
          <a:xfrm>
            <a:off x="1845310" y="501015"/>
            <a:ext cx="101600" cy="101600"/>
          </a:xfrm>
          <a:prstGeom prst="rect">
            <a:avLst/>
          </a:prstGeom>
          <a:solidFill>
            <a:srgbClr val="DE5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2" name="直接连接符 11"/>
          <p:cNvCxnSpPr>
            <a:stCxn id="11" idx="1"/>
          </p:cNvCxnSpPr>
          <p:nvPr>
            <p:custDataLst>
              <p:tags r:id="rId13"/>
            </p:custDataLst>
          </p:nvPr>
        </p:nvCxnSpPr>
        <p:spPr>
          <a:xfrm flipV="1">
            <a:off x="1845310" y="533400"/>
            <a:ext cx="4229100" cy="18415"/>
          </a:xfrm>
          <a:prstGeom prst="line">
            <a:avLst/>
          </a:prstGeom>
          <a:ln w="9525">
            <a:solidFill>
              <a:srgbClr val="DE54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表格 17"/>
          <p:cNvGraphicFramePr/>
          <p:nvPr>
            <p:custDataLst>
              <p:tags r:id="rId14"/>
            </p:custDataLst>
          </p:nvPr>
        </p:nvGraphicFramePr>
        <p:xfrm>
          <a:off x="458470" y="3255645"/>
          <a:ext cx="600773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702310"/>
                <a:gridCol w="661035"/>
                <a:gridCol w="641350"/>
                <a:gridCol w="551338"/>
                <a:gridCol w="551338"/>
                <a:gridCol w="551338"/>
                <a:gridCol w="551338"/>
                <a:gridCol w="492760"/>
                <a:gridCol w="657225"/>
              </a:tblGrid>
              <a:tr h="274320">
                <a:tc gridSpan="10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11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9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GPIO3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GPIO2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0">
                          <a:solidFill>
                            <a:schemeClr val="tx1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0">
                        <a:solidFill>
                          <a:schemeClr val="tx1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20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18</a:t>
                      </a:r>
                      <a:endParaRPr 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15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369570" y="4739640"/>
            <a:ext cx="600710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在</a:t>
            </a:r>
            <a:r>
              <a:rPr lang="en-US" altLang="zh-CN" sz="1000"/>
              <a:t>BIOS</a:t>
            </a:r>
            <a:r>
              <a:rPr lang="zh-CN" altLang="en-US" sz="1000"/>
              <a:t>中将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设定为</a:t>
            </a:r>
            <a:r>
              <a:rPr lang="en-US" altLang="zh-CN" sz="1000"/>
              <a:t>Input</a:t>
            </a:r>
            <a:r>
              <a:rPr lang="zh-CN" altLang="en-US" sz="1000"/>
              <a:t>，短接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GPIO2</a:t>
            </a:r>
            <a:r>
              <a:rPr lang="zh-CN" altLang="en-US" sz="1000"/>
              <a:t>，短接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，此时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接收到输入信号，接线端子</a:t>
            </a:r>
            <a:r>
              <a:rPr lang="en-US" altLang="zh-CN" sz="1000"/>
              <a:t>GPIO2</a:t>
            </a:r>
            <a:r>
              <a:rPr lang="zh-CN" altLang="en-US" sz="1000"/>
              <a:t>对应的</a:t>
            </a:r>
            <a:r>
              <a:rPr lang="en-US" altLang="zh-CN" sz="1000"/>
              <a:t>GPIO2</a:t>
            </a:r>
            <a:r>
              <a:rPr lang="zh-CN" altLang="en-US" sz="1000"/>
              <a:t>系统状态将从默认的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，接线端子</a:t>
            </a:r>
            <a:r>
              <a:rPr lang="en-US" altLang="zh-CN" sz="1000">
                <a:sym typeface="+mn-ea"/>
              </a:rPr>
              <a:t>GPIO3</a:t>
            </a:r>
            <a:r>
              <a:rPr lang="zh-CN" altLang="en-US" sz="1000">
                <a:sym typeface="+mn-ea"/>
              </a:rPr>
              <a:t>对应的</a:t>
            </a:r>
            <a:r>
              <a:rPr lang="en-US" altLang="zh-CN" sz="1000">
                <a:sym typeface="+mn-ea"/>
              </a:rPr>
              <a:t>GPIO3</a:t>
            </a:r>
            <a:r>
              <a:rPr lang="zh-CN" altLang="en-US" sz="1000">
                <a:sym typeface="+mn-ea"/>
              </a:rPr>
              <a:t>系统状态将从默认的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变为</a:t>
            </a:r>
            <a:r>
              <a:rPr lang="en-US" altLang="zh-CN" sz="1000">
                <a:sym typeface="+mn-ea"/>
              </a:rPr>
              <a:t>LOW</a:t>
            </a:r>
            <a:r>
              <a:rPr lang="zh-CN" altLang="en-US" sz="1000"/>
              <a:t>。</a:t>
            </a:r>
            <a:endParaRPr lang="zh-CN" altLang="en-US" sz="1000"/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369570" y="5407025"/>
            <a:ext cx="580707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软件进行验证，在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所在地址</a:t>
            </a:r>
            <a:r>
              <a:rPr lang="en-US" altLang="zh-CN" sz="1000"/>
              <a:t>A06</a:t>
            </a:r>
            <a:r>
              <a:rPr lang="zh-CN" altLang="en-US" sz="1000"/>
              <a:t>，点击</a:t>
            </a:r>
            <a:r>
              <a:rPr lang="en-US" altLang="zh-CN" sz="1000"/>
              <a:t>Read</a:t>
            </a:r>
            <a:r>
              <a:rPr lang="zh-CN" altLang="en-US" sz="1000"/>
              <a:t>，读出的</a:t>
            </a:r>
            <a:r>
              <a:rPr lang="en-US" altLang="zh-CN" sz="1000"/>
              <a:t>16</a:t>
            </a:r>
            <a:r>
              <a:rPr lang="zh-CN" altLang="en-US" sz="1000"/>
              <a:t>进制数值为</a:t>
            </a:r>
            <a:r>
              <a:rPr lang="en-US" altLang="zh-CN" sz="1000"/>
              <a:t>0xF9</a:t>
            </a:r>
            <a:r>
              <a:rPr lang="zh-CN" altLang="en-US" sz="1000"/>
              <a:t>，如下图</a:t>
            </a:r>
            <a:endParaRPr lang="zh-CN" altLang="en-US" sz="1000"/>
          </a:p>
        </p:txBody>
      </p:sp>
      <p:graphicFrame>
        <p:nvGraphicFramePr>
          <p:cNvPr id="23" name="表格 22"/>
          <p:cNvGraphicFramePr/>
          <p:nvPr/>
        </p:nvGraphicFramePr>
        <p:xfrm>
          <a:off x="504190" y="8284210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11111001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0xF9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17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2175" y="5645785"/>
            <a:ext cx="2562225" cy="192659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400" y="861695"/>
            <a:ext cx="2747010" cy="2014855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3"/>
          <a:stretch>
            <a:fillRect/>
          </a:stretch>
        </p:blipFill>
        <p:spPr>
          <a:xfrm>
            <a:off x="458470" y="5652770"/>
            <a:ext cx="2897505" cy="192024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DO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5" name="表格 14"/>
          <p:cNvGraphicFramePr/>
          <p:nvPr/>
        </p:nvGraphicFramePr>
        <p:xfrm>
          <a:off x="504190" y="7751445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0xFE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11111110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0xFE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365760" y="1019175"/>
            <a:ext cx="267335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GPIO1-16</a:t>
            </a:r>
            <a:r>
              <a:rPr lang="zh-CN" altLang="en-US" sz="1000"/>
              <a:t>系统状态均默认为</a:t>
            </a:r>
            <a:r>
              <a:rPr lang="en-US" altLang="zh-CN" sz="1000"/>
              <a:t>Output High</a:t>
            </a:r>
            <a:r>
              <a:rPr lang="zh-CN" altLang="en-US" sz="1000"/>
              <a:t>，</a:t>
            </a:r>
            <a:r>
              <a:rPr lang="en-US" altLang="zh-CN" sz="1000"/>
              <a:t>16</a:t>
            </a:r>
            <a:r>
              <a:rPr lang="zh-CN" altLang="en-US" sz="1000"/>
              <a:t>个</a:t>
            </a:r>
            <a:r>
              <a:rPr lang="en-US" altLang="zh-CN" sz="1000"/>
              <a:t>LED</a:t>
            </a:r>
            <a:r>
              <a:rPr lang="zh-CN" altLang="en-US" sz="1000"/>
              <a:t>分别串接在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</a:t>
            </a:r>
            <a:r>
              <a:rPr lang="zh-CN" altLang="en-US" sz="1000"/>
              <a:t>之间（</a:t>
            </a:r>
            <a:r>
              <a:rPr lang="en-US" altLang="zh-CN" sz="1000"/>
              <a:t>LED</a:t>
            </a:r>
            <a:r>
              <a:rPr lang="zh-CN" altLang="en-US" sz="1000"/>
              <a:t>负极接</a:t>
            </a:r>
            <a:r>
              <a:rPr lang="en-US" altLang="zh-CN" sz="1000"/>
              <a:t>GND</a:t>
            </a:r>
            <a:r>
              <a:rPr lang="zh-CN" altLang="en-US" sz="1000"/>
              <a:t>，</a:t>
            </a:r>
            <a:r>
              <a:rPr lang="en-US" altLang="zh-CN" sz="1000"/>
              <a:t>LED</a:t>
            </a:r>
            <a:r>
              <a:rPr lang="zh-CN" altLang="en-US" sz="1000"/>
              <a:t>正极接</a:t>
            </a:r>
            <a:r>
              <a:rPr lang="en-US" altLang="zh-CN" sz="1000"/>
              <a:t>GPIO</a:t>
            </a:r>
            <a:r>
              <a:rPr lang="zh-CN" altLang="en-US" sz="1000"/>
              <a:t>），此时全亮。当接线端子</a:t>
            </a:r>
            <a:r>
              <a:rPr lang="en-US" altLang="zh-CN" sz="1000"/>
              <a:t>GPIO1</a:t>
            </a:r>
            <a:r>
              <a:rPr lang="zh-CN" altLang="en-US" sz="1000">
                <a:sym typeface="+mn-ea"/>
              </a:rPr>
              <a:t>对应的系统</a:t>
            </a:r>
            <a:r>
              <a:rPr lang="en-US" altLang="zh-CN" sz="1000">
                <a:sym typeface="+mn-ea"/>
              </a:rPr>
              <a:t>GPIO1</a:t>
            </a:r>
            <a:r>
              <a:rPr lang="zh-CN" altLang="en-US" sz="1000"/>
              <a:t>接收到控制信号，</a:t>
            </a:r>
            <a:r>
              <a:rPr lang="en-US" altLang="zh-CN" sz="1000"/>
              <a:t>GPIO1</a:t>
            </a:r>
            <a:r>
              <a:rPr lang="zh-CN" altLang="en-US" sz="1000"/>
              <a:t>系统状态发生改变，将从默认的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</a:t>
            </a:r>
            <a:r>
              <a:rPr lang="en-US" altLang="zh-CN" sz="1000"/>
              <a:t>GPIO1</a:t>
            </a:r>
            <a:r>
              <a:rPr lang="zh-CN" altLang="en-US" sz="1000"/>
              <a:t>对应的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369570" y="4543425"/>
            <a:ext cx="59137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软件进行模拟测试，需把</a:t>
            </a:r>
            <a:r>
              <a:rPr lang="en-US" altLang="zh-CN" sz="1000"/>
              <a:t>GPIO1</a:t>
            </a:r>
            <a:r>
              <a:rPr lang="zh-CN" altLang="en-US" sz="1000"/>
              <a:t>的系统状态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改为</a:t>
            </a:r>
            <a:r>
              <a:rPr lang="en-US" altLang="zh-CN" sz="1000">
                <a:sym typeface="+mn-ea"/>
              </a:rPr>
              <a:t>LOW</a:t>
            </a:r>
            <a:r>
              <a:rPr lang="zh-CN" altLang="en-US" sz="1000">
                <a:sym typeface="+mn-ea"/>
              </a:rPr>
              <a:t>，故把系统状态</a:t>
            </a:r>
            <a:r>
              <a:rPr lang="zh-CN" altLang="en-US" sz="1000"/>
              <a:t>值写成</a:t>
            </a:r>
            <a:r>
              <a:rPr lang="en-US" altLang="zh-CN" sz="1000"/>
              <a:t>0</a:t>
            </a:r>
            <a:r>
              <a:rPr lang="zh-CN" altLang="en-US" sz="1000"/>
              <a:t>，需把其他</a:t>
            </a:r>
            <a:r>
              <a:rPr lang="en-US" altLang="zh-CN" sz="1000"/>
              <a:t>GPIO</a:t>
            </a:r>
            <a:r>
              <a:rPr lang="zh-CN" altLang="en-US" sz="1000"/>
              <a:t>的系统状态</a:t>
            </a:r>
            <a:r>
              <a:rPr lang="zh-CN" altLang="en-US" sz="1000">
                <a:sym typeface="+mn-ea"/>
              </a:rPr>
              <a:t>维持原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不变，故把系统状态</a:t>
            </a:r>
            <a:r>
              <a:rPr lang="zh-CN" altLang="en-US" sz="1000"/>
              <a:t>值写成</a:t>
            </a:r>
            <a:r>
              <a:rPr lang="en-US" altLang="zh-CN" sz="1000"/>
              <a:t>1</a:t>
            </a:r>
            <a:r>
              <a:rPr lang="zh-CN" altLang="en-US" sz="1000"/>
              <a:t>，把系统状态值组成的</a:t>
            </a:r>
            <a:r>
              <a:rPr lang="en-US" altLang="zh-CN" sz="1000"/>
              <a:t>2</a:t>
            </a:r>
            <a:r>
              <a:rPr lang="zh-CN" altLang="en-US" sz="1000"/>
              <a:t>进制数值</a:t>
            </a:r>
            <a:r>
              <a:rPr lang="en-US" altLang="zh-CN" sz="1000"/>
              <a:t>11111110</a:t>
            </a:r>
            <a:r>
              <a:rPr lang="zh-CN" altLang="en-US" sz="1000"/>
              <a:t>转化成</a:t>
            </a:r>
            <a:r>
              <a:rPr lang="en-US" altLang="zh-CN" sz="1000"/>
              <a:t>16</a:t>
            </a:r>
            <a:r>
              <a:rPr lang="zh-CN" altLang="en-US" sz="1000"/>
              <a:t>进制数值</a:t>
            </a:r>
            <a:r>
              <a:rPr lang="en-US" altLang="zh-CN" sz="1000"/>
              <a:t>0xFE</a:t>
            </a:r>
            <a:r>
              <a:rPr lang="zh-CN" altLang="en-US" sz="1000"/>
              <a:t>写入</a:t>
            </a:r>
            <a:r>
              <a:rPr lang="en-US" altLang="zh-CN" sz="1000"/>
              <a:t>GPIO1-8</a:t>
            </a:r>
            <a:r>
              <a:rPr lang="zh-CN" altLang="en-US" sz="1000">
                <a:sym typeface="+mn-ea"/>
              </a:rPr>
              <a:t>所在地址</a:t>
            </a:r>
            <a:r>
              <a:rPr lang="en-US" altLang="zh-CN" sz="1000">
                <a:sym typeface="+mn-ea"/>
              </a:rPr>
              <a:t>A06</a:t>
            </a:r>
            <a:r>
              <a:rPr lang="zh-CN" altLang="en-US" sz="1000">
                <a:sym typeface="+mn-ea"/>
              </a:rPr>
              <a:t>，</a:t>
            </a:r>
            <a:r>
              <a:rPr lang="zh-CN" altLang="en-US" sz="1000"/>
              <a:t>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A06</a:t>
            </a:r>
            <a:r>
              <a:rPr lang="zh-CN" altLang="en-US" sz="1000"/>
              <a:t>，在</a:t>
            </a:r>
            <a:r>
              <a:rPr lang="en-US" altLang="zh-CN" sz="1000"/>
              <a:t>Value2</a:t>
            </a:r>
            <a:r>
              <a:rPr lang="zh-CN" altLang="en-US" sz="1000"/>
              <a:t>地址栏中填写</a:t>
            </a:r>
            <a:r>
              <a:rPr lang="en-US" altLang="zh-CN" sz="1000"/>
              <a:t>0xFE</a:t>
            </a:r>
            <a:r>
              <a:rPr lang="zh-CN" altLang="en-US" sz="1000"/>
              <a:t>，点击</a:t>
            </a:r>
            <a:r>
              <a:rPr lang="en-US" altLang="zh-CN" sz="1000"/>
              <a:t>Write</a:t>
            </a:r>
            <a:r>
              <a:rPr lang="zh-CN" altLang="en-US" sz="1000"/>
              <a:t>，如下图，此时可以看到</a:t>
            </a:r>
            <a:r>
              <a:rPr lang="en-US" altLang="zh-CN" sz="1000"/>
              <a:t>GPIO1</a:t>
            </a:r>
            <a:r>
              <a:rPr lang="zh-CN" altLang="en-US" sz="1000"/>
              <a:t>挂载的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graphicFrame>
        <p:nvGraphicFramePr>
          <p:cNvPr id="19" name="表格 18"/>
          <p:cNvGraphicFramePr/>
          <p:nvPr>
            <p:custDataLst>
              <p:tags r:id="rId7"/>
            </p:custDataLst>
          </p:nvPr>
        </p:nvGraphicFramePr>
        <p:xfrm>
          <a:off x="472440" y="3033395"/>
          <a:ext cx="600773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702310"/>
                <a:gridCol w="661035"/>
                <a:gridCol w="641350"/>
                <a:gridCol w="551338"/>
                <a:gridCol w="551338"/>
                <a:gridCol w="551338"/>
                <a:gridCol w="551338"/>
                <a:gridCol w="492760"/>
                <a:gridCol w="657225"/>
              </a:tblGrid>
              <a:tr h="274320">
                <a:tc gridSpan="10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11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9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20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18</a:t>
                      </a:r>
                      <a:endParaRPr 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15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</p:spTree>
    <p:custDataLst>
      <p:tags r:id="rId8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470" y="5729605"/>
            <a:ext cx="2840355" cy="18389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175" y="5729605"/>
            <a:ext cx="2561590" cy="19215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400" y="861695"/>
            <a:ext cx="2813685" cy="204597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DO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365760" y="1019175"/>
            <a:ext cx="267335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GPIO1-16</a:t>
            </a:r>
            <a:r>
              <a:rPr lang="zh-CN" altLang="en-US" sz="1000"/>
              <a:t>系统状态均默认为</a:t>
            </a:r>
            <a:r>
              <a:rPr lang="en-US" altLang="zh-CN" sz="1000"/>
              <a:t>Output High</a:t>
            </a:r>
            <a:r>
              <a:rPr lang="zh-CN" altLang="en-US" sz="1000"/>
              <a:t>，</a:t>
            </a:r>
            <a:r>
              <a:rPr lang="en-US" altLang="zh-CN" sz="1000"/>
              <a:t>16</a:t>
            </a:r>
            <a:r>
              <a:rPr lang="zh-CN" altLang="en-US" sz="1000"/>
              <a:t>个</a:t>
            </a:r>
            <a:r>
              <a:rPr lang="en-US" altLang="zh-CN" sz="1000"/>
              <a:t>LED</a:t>
            </a:r>
            <a:r>
              <a:rPr lang="zh-CN" altLang="en-US" sz="1000"/>
              <a:t>分别串接在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</a:t>
            </a:r>
            <a:r>
              <a:rPr lang="zh-CN" altLang="en-US" sz="1000"/>
              <a:t>之间（</a:t>
            </a:r>
            <a:r>
              <a:rPr lang="en-US" altLang="zh-CN" sz="1000"/>
              <a:t>LED</a:t>
            </a:r>
            <a:r>
              <a:rPr lang="zh-CN" altLang="en-US" sz="1000"/>
              <a:t>负极接</a:t>
            </a:r>
            <a:r>
              <a:rPr lang="en-US" altLang="zh-CN" sz="1000"/>
              <a:t>GND</a:t>
            </a:r>
            <a:r>
              <a:rPr lang="zh-CN" altLang="en-US" sz="1000"/>
              <a:t>，</a:t>
            </a:r>
            <a:r>
              <a:rPr lang="en-US" altLang="zh-CN" sz="1000"/>
              <a:t>LED</a:t>
            </a:r>
            <a:r>
              <a:rPr lang="zh-CN" altLang="en-US" sz="1000"/>
              <a:t>正极接</a:t>
            </a:r>
            <a:r>
              <a:rPr lang="en-US" altLang="zh-CN" sz="1000"/>
              <a:t>GPIO</a:t>
            </a:r>
            <a:r>
              <a:rPr lang="zh-CN" altLang="en-US" sz="1000"/>
              <a:t>），此时全亮。当接线端子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>
                <a:sym typeface="+mn-ea"/>
              </a:rPr>
              <a:t>对应的系统</a:t>
            </a:r>
            <a:r>
              <a:rPr lang="en-US" altLang="zh-CN" sz="1000">
                <a:sym typeface="+mn-ea"/>
              </a:rPr>
              <a:t>GPIO2</a:t>
            </a:r>
            <a:r>
              <a:rPr lang="zh-CN" altLang="en-US" sz="1000">
                <a:sym typeface="+mn-ea"/>
              </a:rPr>
              <a:t>和</a:t>
            </a:r>
            <a:r>
              <a:rPr lang="en-US" altLang="zh-CN" sz="1000">
                <a:sym typeface="+mn-ea"/>
              </a:rPr>
              <a:t>3</a:t>
            </a:r>
            <a:r>
              <a:rPr lang="zh-CN" altLang="en-US" sz="1000"/>
              <a:t>接收到控制信号，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系统状态发生改变，将从默认的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对应的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369570" y="4634865"/>
            <a:ext cx="59137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软件进行模拟测试，需把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的系统状态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改为</a:t>
            </a:r>
            <a:r>
              <a:rPr lang="en-US" altLang="zh-CN" sz="1000">
                <a:sym typeface="+mn-ea"/>
              </a:rPr>
              <a:t>LOW</a:t>
            </a:r>
            <a:r>
              <a:rPr lang="zh-CN" altLang="en-US" sz="1000">
                <a:sym typeface="+mn-ea"/>
              </a:rPr>
              <a:t>，故把系统状态</a:t>
            </a:r>
            <a:r>
              <a:rPr lang="zh-CN" altLang="en-US" sz="1000"/>
              <a:t>值写成</a:t>
            </a:r>
            <a:r>
              <a:rPr lang="en-US" altLang="zh-CN" sz="1000"/>
              <a:t>0</a:t>
            </a:r>
            <a:r>
              <a:rPr lang="zh-CN" altLang="en-US" sz="1000"/>
              <a:t>，需把其他</a:t>
            </a:r>
            <a:r>
              <a:rPr lang="en-US" altLang="zh-CN" sz="1000"/>
              <a:t>GPIO</a:t>
            </a:r>
            <a:r>
              <a:rPr lang="zh-CN" altLang="en-US" sz="1000"/>
              <a:t>的系统状态</a:t>
            </a:r>
            <a:r>
              <a:rPr lang="zh-CN" altLang="en-US" sz="1000">
                <a:sym typeface="+mn-ea"/>
              </a:rPr>
              <a:t>维持原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不变，故把系统状态</a:t>
            </a:r>
            <a:r>
              <a:rPr lang="zh-CN" altLang="en-US" sz="1000"/>
              <a:t>值写成</a:t>
            </a:r>
            <a:r>
              <a:rPr lang="en-US" altLang="zh-CN" sz="1000"/>
              <a:t>1</a:t>
            </a:r>
            <a:r>
              <a:rPr lang="zh-CN" altLang="en-US" sz="1000"/>
              <a:t>，把系统状态值组成的</a:t>
            </a:r>
            <a:r>
              <a:rPr lang="en-US" altLang="zh-CN" sz="1000"/>
              <a:t>2</a:t>
            </a:r>
            <a:r>
              <a:rPr lang="zh-CN" altLang="en-US" sz="1000"/>
              <a:t>进制数值</a:t>
            </a:r>
            <a:r>
              <a:rPr lang="en-US" altLang="zh-CN" sz="1000"/>
              <a:t>11111001</a:t>
            </a:r>
            <a:r>
              <a:rPr lang="zh-CN" altLang="en-US" sz="1000"/>
              <a:t>转化成</a:t>
            </a:r>
            <a:r>
              <a:rPr lang="en-US" altLang="zh-CN" sz="1000"/>
              <a:t>16</a:t>
            </a:r>
            <a:r>
              <a:rPr lang="zh-CN" altLang="en-US" sz="1000"/>
              <a:t>进制数值</a:t>
            </a:r>
            <a:r>
              <a:rPr lang="en-US" altLang="zh-CN" sz="1000"/>
              <a:t>0xF9</a:t>
            </a:r>
            <a:r>
              <a:rPr lang="zh-CN" altLang="en-US" sz="1000"/>
              <a:t>写入</a:t>
            </a:r>
            <a:r>
              <a:rPr lang="en-US" altLang="zh-CN" sz="1000"/>
              <a:t>GPIO1-8</a:t>
            </a:r>
            <a:r>
              <a:rPr lang="zh-CN" altLang="en-US" sz="1000">
                <a:sym typeface="+mn-ea"/>
              </a:rPr>
              <a:t>所在地址</a:t>
            </a:r>
            <a:r>
              <a:rPr lang="en-US" altLang="zh-CN" sz="1000">
                <a:sym typeface="+mn-ea"/>
              </a:rPr>
              <a:t>A06</a:t>
            </a:r>
            <a:r>
              <a:rPr lang="zh-CN" altLang="en-US" sz="1000">
                <a:sym typeface="+mn-ea"/>
              </a:rPr>
              <a:t>，</a:t>
            </a:r>
            <a:r>
              <a:rPr lang="zh-CN" altLang="en-US" sz="1000"/>
              <a:t>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A06</a:t>
            </a:r>
            <a:r>
              <a:rPr lang="zh-CN" altLang="en-US" sz="1000"/>
              <a:t>，在</a:t>
            </a:r>
            <a:r>
              <a:rPr lang="en-US" altLang="zh-CN" sz="1000"/>
              <a:t>Value2</a:t>
            </a:r>
            <a:r>
              <a:rPr lang="zh-CN" altLang="en-US" sz="1000"/>
              <a:t>地址栏中填写</a:t>
            </a:r>
            <a:r>
              <a:rPr lang="en-US" altLang="zh-CN" sz="1000"/>
              <a:t>0xF9</a:t>
            </a:r>
            <a:r>
              <a:rPr lang="zh-CN" altLang="en-US" sz="1000"/>
              <a:t>，点击</a:t>
            </a:r>
            <a:r>
              <a:rPr lang="en-US" altLang="zh-CN" sz="1000"/>
              <a:t>Write</a:t>
            </a:r>
            <a:r>
              <a:rPr lang="zh-CN" altLang="en-US" sz="1000"/>
              <a:t>，如下图，此时可以看到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挂载的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graphicFrame>
        <p:nvGraphicFramePr>
          <p:cNvPr id="19" name="表格 18"/>
          <p:cNvGraphicFramePr/>
          <p:nvPr>
            <p:custDataLst>
              <p:tags r:id="rId7"/>
            </p:custDataLst>
          </p:nvPr>
        </p:nvGraphicFramePr>
        <p:xfrm>
          <a:off x="472440" y="3101975"/>
          <a:ext cx="600773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702310"/>
                <a:gridCol w="661035"/>
                <a:gridCol w="641350"/>
                <a:gridCol w="551338"/>
                <a:gridCol w="551338"/>
                <a:gridCol w="551338"/>
                <a:gridCol w="551338"/>
                <a:gridCol w="492760"/>
                <a:gridCol w="657225"/>
              </a:tblGrid>
              <a:tr h="274320">
                <a:tc gridSpan="10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11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9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GPIO3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GPIO2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0">
                          <a:solidFill>
                            <a:schemeClr val="tx1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0">
                        <a:solidFill>
                          <a:schemeClr val="tx1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20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18</a:t>
                      </a:r>
                      <a:endParaRPr 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15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表格 22"/>
          <p:cNvGraphicFramePr/>
          <p:nvPr/>
        </p:nvGraphicFramePr>
        <p:xfrm>
          <a:off x="504190" y="7843520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11111001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0xF9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8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53060" y="765810"/>
            <a:ext cx="45269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/>
              <a:t>主板直出</a:t>
            </a:r>
            <a:r>
              <a:rPr lang="en-US" altLang="zh-CN" sz="1400" b="1"/>
              <a:t>3.3V</a:t>
            </a:r>
            <a:r>
              <a:rPr lang="zh-CN" altLang="en-US" sz="1400" b="1"/>
              <a:t>电压</a:t>
            </a:r>
            <a:r>
              <a:rPr lang="en-US" altLang="zh-CN" sz="1400" b="1"/>
              <a:t>8</a:t>
            </a:r>
            <a:r>
              <a:rPr lang="zh-CN" altLang="en-US" sz="1400" b="1"/>
              <a:t>路</a:t>
            </a:r>
            <a:r>
              <a:rPr lang="en-US" altLang="zh-CN" sz="1400" b="1"/>
              <a:t>GPIO</a:t>
            </a:r>
            <a:r>
              <a:rPr lang="zh-CN" altLang="en-US" sz="1400" b="1"/>
              <a:t>说明</a:t>
            </a:r>
            <a:endParaRPr lang="zh-CN" altLang="en-US" sz="1400" b="1"/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302260" y="9610090"/>
            <a:ext cx="254000" cy="114300"/>
          </a:xfrm>
          <a:prstGeom prst="rect">
            <a:avLst/>
          </a:prstGeom>
          <a:solidFill>
            <a:srgbClr val="DE5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13" name="表格 12"/>
          <p:cNvGraphicFramePr/>
          <p:nvPr>
            <p:custDataLst>
              <p:tags r:id="rId3"/>
            </p:custDataLst>
          </p:nvPr>
        </p:nvGraphicFramePr>
        <p:xfrm>
          <a:off x="426720" y="3793490"/>
          <a:ext cx="3547110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465"/>
                <a:gridCol w="545465"/>
                <a:gridCol w="545465"/>
                <a:gridCol w="545465"/>
                <a:gridCol w="545465"/>
                <a:gridCol w="819785"/>
              </a:tblGrid>
              <a:tr h="274320">
                <a:tc gridSpan="6"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/>
                        <a:t>Pin</a:t>
                      </a:r>
                      <a:r>
                        <a:rPr lang="zh-CN" altLang="en-US" sz="1200"/>
                        <a:t>脚定义</a:t>
                      </a:r>
                      <a:endParaRPr lang="zh-CN" altLang="en-US" sz="1200"/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/>
          <p:nvPr>
            <p:custDataLst>
              <p:tags r:id="rId4"/>
            </p:custDataLst>
          </p:nvPr>
        </p:nvGraphicFramePr>
        <p:xfrm>
          <a:off x="410845" y="7902575"/>
          <a:ext cx="517017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115"/>
                <a:gridCol w="1436370"/>
                <a:gridCol w="3321685"/>
              </a:tblGrid>
              <a:tr h="246380">
                <a:tc gridSpan="3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面板接线端子第</a:t>
                      </a:r>
                      <a:r>
                        <a:rPr lang="en-US" altLang="zh-CN" sz="1200"/>
                        <a:t>2</a:t>
                      </a:r>
                      <a:r>
                        <a:rPr lang="en-US" sz="1200"/>
                        <a:t>pin</a:t>
                      </a:r>
                      <a:r>
                        <a:rPr lang="zh-CN" altLang="en-US" sz="1200"/>
                        <a:t>（</a:t>
                      </a:r>
                      <a:r>
                        <a:rPr lang="en-US" altLang="zh-CN" sz="1200">
                          <a:sym typeface="+mn-ea"/>
                        </a:rPr>
                        <a:t>DC_OUT</a:t>
                      </a:r>
                      <a:r>
                        <a:rPr lang="zh-CN" altLang="en-US" sz="1200"/>
                        <a:t>）定义跳帽，丝印</a:t>
                      </a:r>
                      <a:r>
                        <a:rPr lang="en-US" altLang="zh-CN" sz="1200"/>
                        <a:t>JDC_OUT1</a:t>
                      </a:r>
                      <a:endParaRPr lang="en-US" altLang="zh-CN" sz="1200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448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1-2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DC_OUT * NC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默认，第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pin</a:t>
                      </a:r>
                      <a:r>
                        <a:rPr lang="zh-CN" altLang="en-US" sz="1200">
                          <a:sym typeface="+mn-ea"/>
                        </a:rPr>
                        <a:t>（</a:t>
                      </a:r>
                      <a:r>
                        <a:rPr lang="en-US" altLang="zh-CN" sz="1200">
                          <a:sym typeface="+mn-ea"/>
                        </a:rPr>
                        <a:t>DC_OUT</a:t>
                      </a:r>
                      <a:r>
                        <a:rPr lang="zh-CN" altLang="en-US" sz="1200">
                          <a:sym typeface="+mn-ea"/>
                        </a:rPr>
                        <a:t>）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不带电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448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2-3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DC_OUT * DC_IN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pin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与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整机输入电短接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44800">
                <a:tc gridSpan="3"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说明：当有外部设备需要供电时，可设置第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2pin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带电，与第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4pin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（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GND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）共同使用，对外部设备供电。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整机输入电压多少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，这里就是多少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。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" y="1224280"/>
            <a:ext cx="3288665" cy="2247900"/>
          </a:xfrm>
          <a:prstGeom prst="rect">
            <a:avLst/>
          </a:prstGeom>
        </p:spPr>
      </p:pic>
      <p:pic>
        <p:nvPicPr>
          <p:cNvPr id="1634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275" y="5438140"/>
            <a:ext cx="3546475" cy="230060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260" y="4192270"/>
            <a:ext cx="4819650" cy="386524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87680" y="3113405"/>
            <a:ext cx="51720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sz="1200">
                <a:sym typeface="+mn-ea"/>
              </a:rPr>
              <a:t>GPIO1-8</a:t>
            </a:r>
            <a:r>
              <a:rPr lang="zh-CN" altLang="en-US" sz="1200">
                <a:sym typeface="+mn-ea"/>
              </a:rPr>
              <a:t>这</a:t>
            </a:r>
            <a:r>
              <a:rPr lang="en-US" altLang="zh-CN" sz="1200">
                <a:sym typeface="+mn-ea"/>
              </a:rPr>
              <a:t>8</a:t>
            </a:r>
            <a:r>
              <a:rPr lang="zh-CN" altLang="en-US" sz="1200">
                <a:sym typeface="+mn-ea"/>
              </a:rPr>
              <a:t>路</a:t>
            </a:r>
            <a:r>
              <a:rPr lang="en-US" altLang="zh-CN" sz="1200">
                <a:sym typeface="+mn-ea"/>
              </a:rPr>
              <a:t>GPIO</a:t>
            </a:r>
            <a:r>
              <a:rPr lang="zh-CN" altLang="en-US" sz="1200">
                <a:sym typeface="+mn-ea"/>
              </a:rPr>
              <a:t>均默认为</a:t>
            </a:r>
            <a:r>
              <a:rPr lang="en-US" altLang="zh-CN" sz="1200">
                <a:sym typeface="+mn-ea"/>
              </a:rPr>
              <a:t>DO</a:t>
            </a:r>
            <a:r>
              <a:rPr lang="zh-CN" altLang="en-US" sz="1200">
                <a:sym typeface="+mn-ea"/>
              </a:rPr>
              <a:t>（</a:t>
            </a:r>
            <a:r>
              <a:rPr lang="en-US" altLang="zh-CN" sz="1200">
                <a:sym typeface="+mn-ea"/>
              </a:rPr>
              <a:t>Output</a:t>
            </a:r>
            <a:r>
              <a:rPr lang="zh-CN" altLang="en-US" sz="1200">
                <a:sym typeface="+mn-ea"/>
              </a:rPr>
              <a:t>）模式，</a:t>
            </a:r>
            <a:r>
              <a:rPr lang="en-US" altLang="zh-CN" sz="1200">
                <a:sym typeface="+mn-ea"/>
              </a:rPr>
              <a:t>DO</a:t>
            </a:r>
            <a:r>
              <a:rPr lang="zh-CN" altLang="en-US" sz="1200">
                <a:sym typeface="+mn-ea"/>
              </a:rPr>
              <a:t>（</a:t>
            </a:r>
            <a:r>
              <a:rPr lang="en-US" altLang="zh-CN" sz="1200">
                <a:sym typeface="+mn-ea"/>
              </a:rPr>
              <a:t>Output</a:t>
            </a:r>
            <a:r>
              <a:rPr lang="zh-CN" altLang="en-US" sz="1200">
                <a:sym typeface="+mn-ea"/>
              </a:rPr>
              <a:t>）系统状态默认为</a:t>
            </a:r>
            <a:r>
              <a:rPr lang="en-US" altLang="zh-CN" sz="1200">
                <a:sym typeface="+mn-ea"/>
              </a:rPr>
              <a:t>HIGH</a:t>
            </a:r>
            <a:r>
              <a:rPr lang="zh-CN" altLang="en-US" sz="1200">
                <a:sym typeface="+mn-ea"/>
              </a:rPr>
              <a:t>。可在</a:t>
            </a:r>
            <a:r>
              <a:rPr lang="en-US" altLang="zh-CN" sz="1200">
                <a:sym typeface="+mn-ea"/>
              </a:rPr>
              <a:t>Output High /Output Low / Input</a:t>
            </a:r>
            <a:r>
              <a:rPr lang="zh-CN" altLang="en-US" sz="1200">
                <a:sym typeface="+mn-ea"/>
              </a:rPr>
              <a:t>三种状态间切换。</a:t>
            </a:r>
            <a:r>
              <a:rPr lang="en-US" altLang="zh-CN" sz="1200">
                <a:sym typeface="+mn-ea"/>
              </a:rPr>
              <a:t>GPIO9-16</a:t>
            </a:r>
            <a:r>
              <a:rPr lang="zh-CN" altLang="en-US" sz="1200">
                <a:sym typeface="+mn-ea"/>
              </a:rPr>
              <a:t>未使用，忽略。</a:t>
            </a:r>
            <a:endParaRPr lang="zh-CN" altLang="en-US" sz="1200">
              <a:sym typeface="+mn-ea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556260" y="1189355"/>
          <a:ext cx="5104765" cy="3425190"/>
        </p:xfrm>
        <a:graphic>
          <a:graphicData uri="http://schemas.openxmlformats.org/drawingml/2006/table">
            <a:tbl>
              <a:tblPr/>
              <a:tblGrid>
                <a:gridCol w="1062355"/>
                <a:gridCol w="1490027"/>
                <a:gridCol w="1276191"/>
                <a:gridCol w="1276191"/>
              </a:tblGrid>
              <a:tr h="197485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默认状态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/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可选项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名称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面板接线端子定义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SIO_GP70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353060" y="767080"/>
            <a:ext cx="42919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BIOS</a:t>
            </a:r>
            <a:r>
              <a:rPr lang="zh-CN" altLang="en-US" sz="1400" b="1"/>
              <a:t>选项、</a:t>
            </a:r>
            <a:r>
              <a:rPr lang="en-US" altLang="zh-CN" sz="1400" b="1"/>
              <a:t>GPIO</a:t>
            </a:r>
            <a:r>
              <a:rPr lang="zh-CN" altLang="en-US" sz="1400" b="1"/>
              <a:t>名称和</a:t>
            </a:r>
            <a:r>
              <a:rPr lang="zh-CN" altLang="en-US" sz="1400" b="1">
                <a:sym typeface="+mn-ea"/>
              </a:rPr>
              <a:t>面板接线端子</a:t>
            </a:r>
            <a:r>
              <a:rPr lang="zh-CN" altLang="en-US" sz="1400" b="1"/>
              <a:t>的对应关系</a:t>
            </a:r>
            <a:endParaRPr lang="zh-CN" altLang="en-US" sz="1400" b="1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53060" y="767080"/>
            <a:ext cx="18288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GPIO</a:t>
            </a:r>
            <a:r>
              <a:rPr lang="zh-CN" altLang="en-US" sz="1400" b="1"/>
              <a:t>地址</a:t>
            </a:r>
            <a:endParaRPr lang="zh-CN" altLang="en-US" sz="1400" b="1"/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556260" y="1189355"/>
          <a:ext cx="5469255" cy="3425190"/>
        </p:xfrm>
        <a:graphic>
          <a:graphicData uri="http://schemas.openxmlformats.org/drawingml/2006/table">
            <a:tbl>
              <a:tblPr/>
              <a:tblGrid>
                <a:gridCol w="786130"/>
                <a:gridCol w="1172210"/>
                <a:gridCol w="957514"/>
                <a:gridCol w="982027"/>
                <a:gridCol w="1571068"/>
              </a:tblGrid>
              <a:tr h="197485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默认状态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/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可选项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名称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SIO_GP70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p>
                      <a:pPr indent="0" algn="ctr" fontAlgn="b"/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A06</a:t>
                      </a:r>
                      <a:endParaRPr lang="en-US" altLang="zh-CN" sz="16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表格 12"/>
          <p:cNvGraphicFramePr/>
          <p:nvPr/>
        </p:nvGraphicFramePr>
        <p:xfrm>
          <a:off x="556260" y="4173220"/>
          <a:ext cx="5444490" cy="647700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0xFF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474345" y="3236595"/>
            <a:ext cx="559435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>
                <a:sym typeface="+mn-ea"/>
              </a:rPr>
              <a:t>地址</a:t>
            </a:r>
            <a:r>
              <a:rPr lang="en-US" altLang="zh-CN" sz="1000">
                <a:sym typeface="+mn-ea"/>
              </a:rPr>
              <a:t>A06</a:t>
            </a:r>
            <a:r>
              <a:rPr lang="zh-CN" altLang="en-US" sz="1000">
                <a:sym typeface="+mn-ea"/>
              </a:rPr>
              <a:t>有</a:t>
            </a:r>
            <a:r>
              <a:rPr lang="en-US" altLang="zh-CN" sz="1000">
                <a:sym typeface="+mn-ea"/>
              </a:rPr>
              <a:t>8</a:t>
            </a:r>
            <a:r>
              <a:rPr lang="zh-CN" altLang="en-US" sz="1000">
                <a:sym typeface="+mn-ea"/>
              </a:rPr>
              <a:t>个地址位，对应</a:t>
            </a:r>
            <a:r>
              <a:rPr lang="en-US" altLang="zh-CN" sz="1000">
                <a:sym typeface="+mn-ea"/>
              </a:rPr>
              <a:t>GPIO1-8</a:t>
            </a:r>
            <a:r>
              <a:rPr lang="zh-CN" altLang="en-US" sz="1000">
                <a:sym typeface="+mn-ea"/>
              </a:rPr>
              <a:t>，每个地址位为</a:t>
            </a:r>
            <a:r>
              <a:rPr lang="en-US" altLang="zh-CN" sz="1000">
                <a:sym typeface="+mn-ea"/>
              </a:rPr>
              <a:t>0</a:t>
            </a:r>
            <a:r>
              <a:rPr lang="zh-CN" altLang="en-US" sz="1000">
                <a:sym typeface="+mn-ea"/>
              </a:rPr>
              <a:t>或者</a:t>
            </a:r>
            <a:r>
              <a:rPr lang="en-US" altLang="zh-CN" sz="1000">
                <a:sym typeface="+mn-ea"/>
              </a:rPr>
              <a:t>1</a:t>
            </a:r>
            <a:r>
              <a:rPr lang="zh-CN" altLang="en-US" sz="1000">
                <a:sym typeface="+mn-ea"/>
              </a:rPr>
              <a:t>，</a:t>
            </a:r>
            <a:r>
              <a:rPr lang="en-US" altLang="zh-CN" sz="1000">
                <a:sym typeface="+mn-ea"/>
              </a:rPr>
              <a:t>0</a:t>
            </a:r>
            <a:r>
              <a:rPr lang="zh-CN" altLang="en-US" sz="1000">
                <a:sym typeface="+mn-ea"/>
              </a:rPr>
              <a:t>代表低电平，</a:t>
            </a:r>
            <a:r>
              <a:rPr lang="en-US" altLang="zh-CN" sz="1000">
                <a:sym typeface="+mn-ea"/>
              </a:rPr>
              <a:t>1</a:t>
            </a:r>
            <a:r>
              <a:rPr lang="zh-CN" altLang="en-US" sz="1000">
                <a:sym typeface="+mn-ea"/>
              </a:rPr>
              <a:t>代表高电平。由于</a:t>
            </a:r>
            <a:r>
              <a:rPr lang="en-US" altLang="zh-CN" sz="1000">
                <a:sym typeface="+mn-ea"/>
              </a:rPr>
              <a:t>GPIO1-8</a:t>
            </a:r>
            <a:r>
              <a:rPr lang="zh-CN" altLang="en-US" sz="1000">
                <a:sym typeface="+mn-ea"/>
              </a:rPr>
              <a:t>默认均为高电平，所以</a:t>
            </a:r>
            <a:r>
              <a:rPr lang="en-US" altLang="zh-CN" sz="1000">
                <a:sym typeface="+mn-ea"/>
              </a:rPr>
              <a:t>8</a:t>
            </a:r>
            <a:r>
              <a:rPr lang="zh-CN" altLang="en-US" sz="1000">
                <a:sym typeface="+mn-ea"/>
              </a:rPr>
              <a:t>个地址位值均为</a:t>
            </a:r>
            <a:r>
              <a:rPr lang="en-US" altLang="zh-CN" sz="1000">
                <a:sym typeface="+mn-ea"/>
              </a:rPr>
              <a:t>1</a:t>
            </a:r>
            <a:r>
              <a:rPr lang="zh-CN" altLang="en-US" sz="1000">
                <a:sym typeface="+mn-ea"/>
              </a:rPr>
              <a:t>，组成的</a:t>
            </a:r>
            <a:r>
              <a:rPr lang="en-US" altLang="zh-CN" sz="1000">
                <a:sym typeface="+mn-ea"/>
              </a:rPr>
              <a:t>2</a:t>
            </a:r>
            <a:r>
              <a:rPr lang="zh-CN" altLang="en-US" sz="1000">
                <a:sym typeface="+mn-ea"/>
              </a:rPr>
              <a:t>进制值为</a:t>
            </a:r>
            <a:r>
              <a:rPr lang="en-US" altLang="zh-CN" sz="1000">
                <a:sym typeface="+mn-ea"/>
              </a:rPr>
              <a:t>11111111</a:t>
            </a:r>
            <a:r>
              <a:rPr lang="zh-CN" altLang="en-US" sz="1000">
                <a:sym typeface="+mn-ea"/>
              </a:rPr>
              <a:t>，转换成</a:t>
            </a:r>
            <a:r>
              <a:rPr lang="en-US" altLang="zh-CN" sz="1000">
                <a:sym typeface="+mn-ea"/>
              </a:rPr>
              <a:t>16</a:t>
            </a:r>
            <a:r>
              <a:rPr lang="zh-CN" altLang="en-US" sz="1000">
                <a:sym typeface="+mn-ea"/>
              </a:rPr>
              <a:t>进制为</a:t>
            </a:r>
            <a:r>
              <a:rPr lang="en-US" altLang="zh-CN" sz="1000">
                <a:sym typeface="+mn-ea"/>
              </a:rPr>
              <a:t>0xFF</a:t>
            </a:r>
            <a:r>
              <a:rPr lang="zh-CN" altLang="en-US" sz="1000">
                <a:sym typeface="+mn-ea"/>
              </a:rPr>
              <a:t>，如下表：</a:t>
            </a:r>
            <a:endParaRPr lang="zh-CN" altLang="en-US" sz="1000">
              <a:sym typeface="+mn-ea"/>
            </a:endParaRPr>
          </a:p>
        </p:txBody>
      </p:sp>
      <p:pic>
        <p:nvPicPr>
          <p:cNvPr id="19" name="图片 18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" y="5319395"/>
            <a:ext cx="4278630" cy="276923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4"/>
            </p:custDataLst>
          </p:nvPr>
        </p:nvSpPr>
        <p:spPr>
          <a:xfrm>
            <a:off x="455930" y="4712335"/>
            <a:ext cx="554545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基于以上说明，在设备初始状态下，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Address2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GPIO1~8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的地址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A06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，点击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Read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读取到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Value2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的数值为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0xFF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470" y="1121410"/>
            <a:ext cx="2656840" cy="200152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70" y="5711825"/>
            <a:ext cx="2663825" cy="172466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5" name="表格 14"/>
          <p:cNvGraphicFramePr/>
          <p:nvPr/>
        </p:nvGraphicFramePr>
        <p:xfrm>
          <a:off x="504190" y="7808595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0xFE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11111110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0xFE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369570" y="4499610"/>
            <a:ext cx="60071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在</a:t>
            </a:r>
            <a:r>
              <a:rPr lang="en-US" altLang="zh-CN" sz="1000"/>
              <a:t>BIOS</a:t>
            </a:r>
            <a:r>
              <a:rPr lang="zh-CN" altLang="en-US" sz="1000"/>
              <a:t>中将</a:t>
            </a:r>
            <a:r>
              <a:rPr lang="en-US" altLang="zh-CN" sz="1000"/>
              <a:t>GPIO1</a:t>
            </a:r>
            <a:r>
              <a:rPr lang="zh-CN" altLang="en-US" sz="1000"/>
              <a:t>设定为</a:t>
            </a:r>
            <a:r>
              <a:rPr lang="en-US" altLang="zh-CN" sz="1000"/>
              <a:t>Input</a:t>
            </a:r>
            <a:r>
              <a:rPr lang="zh-CN" altLang="en-US" sz="1000"/>
              <a:t>，短接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GPIO1</a:t>
            </a:r>
            <a:r>
              <a:rPr lang="zh-CN" altLang="en-US" sz="1000"/>
              <a:t>，此时</a:t>
            </a:r>
            <a:r>
              <a:rPr lang="en-US" altLang="zh-CN" sz="1000"/>
              <a:t>GPIO1</a:t>
            </a:r>
            <a:r>
              <a:rPr lang="zh-CN" altLang="en-US" sz="1000"/>
              <a:t>接收到输入信号，</a:t>
            </a:r>
            <a:r>
              <a:rPr lang="en-US" altLang="zh-CN" sz="1000"/>
              <a:t>GPIO1</a:t>
            </a:r>
            <a:r>
              <a:rPr lang="zh-CN" altLang="en-US" sz="1000"/>
              <a:t>对应的</a:t>
            </a:r>
            <a:r>
              <a:rPr lang="en-US" altLang="zh-CN" sz="1000"/>
              <a:t>GPIO1</a:t>
            </a:r>
            <a:r>
              <a:rPr lang="zh-CN" altLang="en-US" sz="1000"/>
              <a:t>系统状态将从默认的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。</a:t>
            </a:r>
            <a:endParaRPr lang="zh-CN" altLang="en-US" sz="1000"/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369570" y="5006340"/>
            <a:ext cx="570547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软件进行验证，在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DI0</a:t>
            </a:r>
            <a:r>
              <a:rPr lang="zh-CN" altLang="en-US" sz="1000"/>
              <a:t>所在地址</a:t>
            </a:r>
            <a:r>
              <a:rPr lang="en-US" altLang="zh-CN" sz="1000"/>
              <a:t>A06</a:t>
            </a:r>
            <a:r>
              <a:rPr lang="zh-CN" altLang="en-US" sz="1000"/>
              <a:t>，点击</a:t>
            </a:r>
            <a:r>
              <a:rPr lang="en-US" altLang="zh-CN" sz="1000"/>
              <a:t>Read</a:t>
            </a:r>
            <a:r>
              <a:rPr lang="zh-CN" altLang="en-US" sz="1000"/>
              <a:t>，读出的</a:t>
            </a:r>
            <a:r>
              <a:rPr lang="en-US" altLang="zh-CN" sz="1000"/>
              <a:t>16</a:t>
            </a:r>
            <a:r>
              <a:rPr lang="zh-CN" altLang="en-US" sz="1000"/>
              <a:t>进制数值为</a:t>
            </a:r>
            <a:r>
              <a:rPr lang="en-US" altLang="zh-CN" sz="1000"/>
              <a:t>0xFE</a:t>
            </a:r>
            <a:r>
              <a:rPr lang="zh-CN" altLang="en-US" sz="1000"/>
              <a:t>，如下图</a:t>
            </a:r>
            <a:endParaRPr lang="zh-CN" altLang="en-US" sz="1000"/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412750" y="7442835"/>
            <a:ext cx="605345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0xFE</a:t>
            </a:r>
            <a:r>
              <a:rPr lang="zh-CN" altLang="en-US" sz="1000"/>
              <a:t>对应的</a:t>
            </a:r>
            <a:r>
              <a:rPr lang="en-US" altLang="zh-CN" sz="1000"/>
              <a:t>2</a:t>
            </a:r>
            <a:r>
              <a:rPr lang="zh-CN" altLang="en-US" sz="1000"/>
              <a:t>进制为</a:t>
            </a:r>
            <a:r>
              <a:rPr lang="en-US" altLang="zh-CN" sz="1000"/>
              <a:t>11111110</a:t>
            </a:r>
            <a:r>
              <a:rPr lang="zh-CN" altLang="en-US" sz="1000"/>
              <a:t>，代表</a:t>
            </a:r>
            <a:r>
              <a:rPr lang="en-US" altLang="zh-CN" sz="1000"/>
              <a:t>GPIO1</a:t>
            </a:r>
            <a:r>
              <a:rPr lang="zh-CN" altLang="en-US" sz="1000"/>
              <a:t>系统状态值为</a:t>
            </a:r>
            <a:r>
              <a:rPr lang="en-US" altLang="zh-CN" sz="1000"/>
              <a:t>0</a:t>
            </a:r>
            <a:r>
              <a:rPr lang="zh-CN" altLang="en-US" sz="1000"/>
              <a:t>，系统状态已经从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，如下表：</a:t>
            </a:r>
            <a:endParaRPr lang="zh-CN" altLang="en-US" sz="1000"/>
          </a:p>
        </p:txBody>
      </p:sp>
      <p:graphicFrame>
        <p:nvGraphicFramePr>
          <p:cNvPr id="18" name="表格 17"/>
          <p:cNvGraphicFramePr/>
          <p:nvPr>
            <p:custDataLst>
              <p:tags r:id="rId7"/>
            </p:custDataLst>
          </p:nvPr>
        </p:nvGraphicFramePr>
        <p:xfrm>
          <a:off x="458470" y="3255645"/>
          <a:ext cx="335534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180"/>
                <a:gridCol w="551180"/>
                <a:gridCol w="551815"/>
                <a:gridCol w="551180"/>
                <a:gridCol w="492760"/>
                <a:gridCol w="657225"/>
              </a:tblGrid>
              <a:tr h="274320">
                <a:tc gridSpan="6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1670" y="1121410"/>
            <a:ext cx="2190750" cy="201739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470" y="1121410"/>
            <a:ext cx="2653030" cy="200088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70" y="5699760"/>
            <a:ext cx="2673985" cy="17310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GPIO3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412750" y="7422515"/>
            <a:ext cx="605345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0xF9</a:t>
            </a:r>
            <a:r>
              <a:rPr lang="zh-CN" altLang="en-US" sz="1000"/>
              <a:t>对应的</a:t>
            </a:r>
            <a:r>
              <a:rPr lang="en-US" altLang="zh-CN" sz="1000"/>
              <a:t>2</a:t>
            </a:r>
            <a:r>
              <a:rPr lang="zh-CN" altLang="en-US" sz="1000"/>
              <a:t>进制为</a:t>
            </a:r>
            <a:r>
              <a:rPr lang="en-US" altLang="zh-CN" sz="1000"/>
              <a:t>11111001</a:t>
            </a:r>
            <a:r>
              <a:rPr lang="zh-CN" altLang="en-US" sz="1000"/>
              <a:t>，代表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系统状态值均为</a:t>
            </a:r>
            <a:r>
              <a:rPr lang="en-US" altLang="zh-CN" sz="1000"/>
              <a:t>0</a:t>
            </a:r>
            <a:r>
              <a:rPr lang="zh-CN" altLang="en-US" sz="1000"/>
              <a:t>，系统状态从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，如下表：</a:t>
            </a:r>
            <a:endParaRPr lang="zh-CN" altLang="en-US" sz="1000"/>
          </a:p>
        </p:txBody>
      </p:sp>
      <p:graphicFrame>
        <p:nvGraphicFramePr>
          <p:cNvPr id="18" name="表格 17"/>
          <p:cNvGraphicFramePr/>
          <p:nvPr>
            <p:custDataLst>
              <p:tags r:id="rId5"/>
            </p:custDataLst>
          </p:nvPr>
        </p:nvGraphicFramePr>
        <p:xfrm>
          <a:off x="458470" y="3255645"/>
          <a:ext cx="335534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180"/>
                <a:gridCol w="551180"/>
                <a:gridCol w="551815"/>
                <a:gridCol w="551180"/>
                <a:gridCol w="492760"/>
                <a:gridCol w="657225"/>
              </a:tblGrid>
              <a:tr h="274320">
                <a:tc gridSpan="6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GPIO3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GPIO2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0">
                          <a:solidFill>
                            <a:schemeClr val="tx1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0">
                        <a:solidFill>
                          <a:schemeClr val="tx1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369570" y="4479290"/>
            <a:ext cx="600710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在</a:t>
            </a:r>
            <a:r>
              <a:rPr lang="en-US" altLang="zh-CN" sz="1000"/>
              <a:t>BIOS</a:t>
            </a:r>
            <a:r>
              <a:rPr lang="zh-CN" altLang="en-US" sz="1000"/>
              <a:t>中将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设定为</a:t>
            </a:r>
            <a:r>
              <a:rPr lang="en-US" altLang="zh-CN" sz="1000"/>
              <a:t>Input</a:t>
            </a:r>
            <a:r>
              <a:rPr lang="zh-CN" altLang="en-US" sz="1000"/>
              <a:t>，短接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GPIO2</a:t>
            </a:r>
            <a:r>
              <a:rPr lang="zh-CN" altLang="en-US" sz="1000"/>
              <a:t>，短接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，此时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接收到输入信号，接线端子</a:t>
            </a:r>
            <a:r>
              <a:rPr lang="en-US" altLang="zh-CN" sz="1000"/>
              <a:t>GPIO2</a:t>
            </a:r>
            <a:r>
              <a:rPr lang="zh-CN" altLang="en-US" sz="1000"/>
              <a:t>对应的</a:t>
            </a:r>
            <a:r>
              <a:rPr lang="en-US" altLang="zh-CN" sz="1000"/>
              <a:t>GPIO2</a:t>
            </a:r>
            <a:r>
              <a:rPr lang="zh-CN" altLang="en-US" sz="1000"/>
              <a:t>系统状态将从默认的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，接线端子</a:t>
            </a:r>
            <a:r>
              <a:rPr lang="en-US" altLang="zh-CN" sz="1000">
                <a:sym typeface="+mn-ea"/>
              </a:rPr>
              <a:t>GPIO3</a:t>
            </a:r>
            <a:r>
              <a:rPr lang="zh-CN" altLang="en-US" sz="1000">
                <a:sym typeface="+mn-ea"/>
              </a:rPr>
              <a:t>对应的</a:t>
            </a:r>
            <a:r>
              <a:rPr lang="en-US" altLang="zh-CN" sz="1000">
                <a:sym typeface="+mn-ea"/>
              </a:rPr>
              <a:t>GPIO3</a:t>
            </a:r>
            <a:r>
              <a:rPr lang="zh-CN" altLang="en-US" sz="1000">
                <a:sym typeface="+mn-ea"/>
              </a:rPr>
              <a:t>系统状态将从默认的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变为</a:t>
            </a:r>
            <a:r>
              <a:rPr lang="en-US" altLang="zh-CN" sz="1000">
                <a:sym typeface="+mn-ea"/>
              </a:rPr>
              <a:t>LOW</a:t>
            </a:r>
            <a:r>
              <a:rPr lang="zh-CN" altLang="en-US" sz="1000"/>
              <a:t>。</a:t>
            </a:r>
            <a:endParaRPr lang="zh-CN" altLang="en-US" sz="1000"/>
          </a:p>
        </p:txBody>
      </p:sp>
      <p:sp>
        <p:nvSpPr>
          <p:cNvPr id="21" name="文本框 20"/>
          <p:cNvSpPr txBox="1"/>
          <p:nvPr>
            <p:custDataLst>
              <p:tags r:id="rId7"/>
            </p:custDataLst>
          </p:nvPr>
        </p:nvSpPr>
        <p:spPr>
          <a:xfrm>
            <a:off x="369570" y="5146675"/>
            <a:ext cx="580707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软件进行验证，在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所在地址</a:t>
            </a:r>
            <a:r>
              <a:rPr lang="en-US" altLang="zh-CN" sz="1000"/>
              <a:t>A06</a:t>
            </a:r>
            <a:r>
              <a:rPr lang="zh-CN" altLang="en-US" sz="1000"/>
              <a:t>，点击</a:t>
            </a:r>
            <a:r>
              <a:rPr lang="en-US" altLang="zh-CN" sz="1000"/>
              <a:t>Read</a:t>
            </a:r>
            <a:r>
              <a:rPr lang="zh-CN" altLang="en-US" sz="1000"/>
              <a:t>，读出的</a:t>
            </a:r>
            <a:r>
              <a:rPr lang="en-US" altLang="zh-CN" sz="1000"/>
              <a:t>16</a:t>
            </a:r>
            <a:r>
              <a:rPr lang="zh-CN" altLang="en-US" sz="1000"/>
              <a:t>进制数值为</a:t>
            </a:r>
            <a:r>
              <a:rPr lang="en-US" altLang="zh-CN" sz="1000"/>
              <a:t>0xF9</a:t>
            </a:r>
            <a:r>
              <a:rPr lang="zh-CN" altLang="en-US" sz="1000"/>
              <a:t>，如下图</a:t>
            </a:r>
            <a:endParaRPr lang="zh-CN" altLang="en-US" sz="1000"/>
          </a:p>
        </p:txBody>
      </p:sp>
      <p:graphicFrame>
        <p:nvGraphicFramePr>
          <p:cNvPr id="23" name="表格 22"/>
          <p:cNvGraphicFramePr/>
          <p:nvPr/>
        </p:nvGraphicFramePr>
        <p:xfrm>
          <a:off x="504190" y="8023860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11111001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0xF9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1350" y="1121410"/>
            <a:ext cx="2294890" cy="204851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2175" y="5684520"/>
            <a:ext cx="2562225" cy="1925320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2"/>
          <a:stretch>
            <a:fillRect/>
          </a:stretch>
        </p:blipFill>
        <p:spPr>
          <a:xfrm>
            <a:off x="458470" y="5684520"/>
            <a:ext cx="2897505" cy="192024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DO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5" name="表格 14"/>
          <p:cNvGraphicFramePr/>
          <p:nvPr/>
        </p:nvGraphicFramePr>
        <p:xfrm>
          <a:off x="504190" y="7845425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0xFE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11111110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0xFE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365760" y="1019175"/>
            <a:ext cx="267335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GPIO1-8</a:t>
            </a:r>
            <a:r>
              <a:rPr lang="zh-CN" altLang="en-US" sz="1000"/>
              <a:t>系统状态均默认为</a:t>
            </a:r>
            <a:r>
              <a:rPr lang="en-US" altLang="zh-CN" sz="1000"/>
              <a:t>Output High</a:t>
            </a:r>
            <a:r>
              <a:rPr lang="zh-CN" altLang="en-US" sz="1000"/>
              <a:t>，</a:t>
            </a:r>
            <a:r>
              <a:rPr lang="en-US" altLang="zh-CN" sz="1000"/>
              <a:t>8</a:t>
            </a:r>
            <a:r>
              <a:rPr lang="zh-CN" altLang="en-US" sz="1000"/>
              <a:t>个</a:t>
            </a:r>
            <a:r>
              <a:rPr lang="en-US" altLang="zh-CN" sz="1000"/>
              <a:t>LED</a:t>
            </a:r>
            <a:r>
              <a:rPr lang="zh-CN" altLang="en-US" sz="1000"/>
              <a:t>分别串接在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</a:t>
            </a:r>
            <a:r>
              <a:rPr lang="zh-CN" altLang="en-US" sz="1000"/>
              <a:t>之间（</a:t>
            </a:r>
            <a:r>
              <a:rPr lang="en-US" altLang="zh-CN" sz="1000"/>
              <a:t>LED</a:t>
            </a:r>
            <a:r>
              <a:rPr lang="zh-CN" altLang="en-US" sz="1000"/>
              <a:t>负极接</a:t>
            </a:r>
            <a:r>
              <a:rPr lang="en-US" altLang="zh-CN" sz="1000"/>
              <a:t>GND</a:t>
            </a:r>
            <a:r>
              <a:rPr lang="zh-CN" altLang="en-US" sz="1000"/>
              <a:t>，</a:t>
            </a:r>
            <a:r>
              <a:rPr lang="en-US" altLang="zh-CN" sz="1000"/>
              <a:t>LED</a:t>
            </a:r>
            <a:r>
              <a:rPr lang="zh-CN" altLang="en-US" sz="1000"/>
              <a:t>正极接</a:t>
            </a:r>
            <a:r>
              <a:rPr lang="en-US" altLang="zh-CN" sz="1000"/>
              <a:t>GPIO</a:t>
            </a:r>
            <a:r>
              <a:rPr lang="zh-CN" altLang="en-US" sz="1000"/>
              <a:t>），此时全亮。当接线端子</a:t>
            </a:r>
            <a:r>
              <a:rPr lang="en-US" altLang="zh-CN" sz="1000"/>
              <a:t>GPIO1</a:t>
            </a:r>
            <a:r>
              <a:rPr lang="zh-CN" altLang="en-US" sz="1000">
                <a:sym typeface="+mn-ea"/>
              </a:rPr>
              <a:t>对应的系统</a:t>
            </a:r>
            <a:r>
              <a:rPr lang="en-US" altLang="zh-CN" sz="1000">
                <a:sym typeface="+mn-ea"/>
              </a:rPr>
              <a:t>GPIO1</a:t>
            </a:r>
            <a:r>
              <a:rPr lang="zh-CN" altLang="en-US" sz="1000"/>
              <a:t>接收到控制信号，</a:t>
            </a:r>
            <a:r>
              <a:rPr lang="en-US" altLang="zh-CN" sz="1000"/>
              <a:t>GPIO1</a:t>
            </a:r>
            <a:r>
              <a:rPr lang="zh-CN" altLang="en-US" sz="1000"/>
              <a:t>系统状态发生改变，将从默认的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</a:t>
            </a:r>
            <a:r>
              <a:rPr lang="en-US" altLang="zh-CN" sz="1000"/>
              <a:t>GPIO1</a:t>
            </a:r>
            <a:r>
              <a:rPr lang="zh-CN" altLang="en-US" sz="1000"/>
              <a:t>对应的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369570" y="4431665"/>
            <a:ext cx="5913755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软件进行模拟测试，把</a:t>
            </a:r>
            <a:r>
              <a:rPr lang="en-US" altLang="zh-CN" sz="1000"/>
              <a:t>GPIO1</a:t>
            </a:r>
            <a:r>
              <a:rPr lang="zh-CN" altLang="en-US" sz="1000"/>
              <a:t>的系统状态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改为</a:t>
            </a:r>
            <a:r>
              <a:rPr lang="en-US" altLang="zh-CN" sz="1000">
                <a:sym typeface="+mn-ea"/>
              </a:rPr>
              <a:t>LOW</a:t>
            </a:r>
            <a:r>
              <a:rPr lang="zh-CN" altLang="en-US" sz="1000">
                <a:sym typeface="+mn-ea"/>
              </a:rPr>
              <a:t>，也就是把</a:t>
            </a:r>
            <a:r>
              <a:rPr lang="en-US" altLang="zh-CN" sz="1000">
                <a:sym typeface="+mn-ea"/>
              </a:rPr>
              <a:t>GPIO1</a:t>
            </a:r>
            <a:r>
              <a:rPr lang="zh-CN" altLang="en-US" sz="1000">
                <a:sym typeface="+mn-ea"/>
              </a:rPr>
              <a:t>的系统状态</a:t>
            </a:r>
            <a:r>
              <a:rPr lang="zh-CN" altLang="en-US" sz="1000"/>
              <a:t>值写成</a:t>
            </a:r>
            <a:r>
              <a:rPr lang="en-US" altLang="zh-CN" sz="1000"/>
              <a:t>0</a:t>
            </a:r>
            <a:r>
              <a:rPr lang="zh-CN" altLang="en-US" sz="1000"/>
              <a:t>，把其他</a:t>
            </a:r>
            <a:r>
              <a:rPr lang="en-US" altLang="zh-CN" sz="1000"/>
              <a:t>GPIO</a:t>
            </a:r>
            <a:r>
              <a:rPr lang="zh-CN" altLang="en-US" sz="1000"/>
              <a:t>的系统状态</a:t>
            </a:r>
            <a:r>
              <a:rPr lang="zh-CN" altLang="en-US" sz="1000">
                <a:sym typeface="+mn-ea"/>
              </a:rPr>
              <a:t>维持原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不变，也就是把其他</a:t>
            </a:r>
            <a:r>
              <a:rPr lang="en-US" altLang="zh-CN" sz="1000">
                <a:sym typeface="+mn-ea"/>
              </a:rPr>
              <a:t>GPIO</a:t>
            </a:r>
            <a:r>
              <a:rPr lang="zh-CN" altLang="en-US" sz="1000">
                <a:sym typeface="+mn-ea"/>
              </a:rPr>
              <a:t>的系统状态</a:t>
            </a:r>
            <a:r>
              <a:rPr lang="zh-CN" altLang="en-US" sz="1000"/>
              <a:t>值写成</a:t>
            </a:r>
            <a:r>
              <a:rPr lang="en-US" altLang="zh-CN" sz="1000"/>
              <a:t>1</a:t>
            </a:r>
            <a:r>
              <a:rPr lang="zh-CN" altLang="en-US" sz="1000"/>
              <a:t>，把系统状态值组成的</a:t>
            </a:r>
            <a:r>
              <a:rPr lang="en-US" altLang="zh-CN" sz="1000"/>
              <a:t>2</a:t>
            </a:r>
            <a:r>
              <a:rPr lang="zh-CN" altLang="en-US" sz="1000"/>
              <a:t>进制数值</a:t>
            </a:r>
            <a:r>
              <a:rPr lang="en-US" altLang="zh-CN" sz="1000"/>
              <a:t>11111110</a:t>
            </a:r>
            <a:r>
              <a:rPr lang="zh-CN" altLang="en-US" sz="1000"/>
              <a:t>转化成</a:t>
            </a:r>
            <a:r>
              <a:rPr lang="en-US" altLang="zh-CN" sz="1000"/>
              <a:t>16</a:t>
            </a:r>
            <a:r>
              <a:rPr lang="zh-CN" altLang="en-US" sz="1000"/>
              <a:t>进制数值</a:t>
            </a:r>
            <a:r>
              <a:rPr lang="en-US" altLang="zh-CN" sz="1000"/>
              <a:t>0xFE</a:t>
            </a:r>
            <a:r>
              <a:rPr lang="zh-CN" altLang="en-US" sz="1000"/>
              <a:t>写入</a:t>
            </a:r>
            <a:r>
              <a:rPr lang="en-US" altLang="zh-CN" sz="1000"/>
              <a:t>GPIO1-8</a:t>
            </a:r>
            <a:r>
              <a:rPr lang="zh-CN" altLang="en-US" sz="1000">
                <a:sym typeface="+mn-ea"/>
              </a:rPr>
              <a:t>所在地址</a:t>
            </a:r>
            <a:r>
              <a:rPr lang="en-US" altLang="zh-CN" sz="1000">
                <a:sym typeface="+mn-ea"/>
              </a:rPr>
              <a:t>A06</a:t>
            </a:r>
            <a:r>
              <a:rPr lang="zh-CN" altLang="en-US" sz="1000">
                <a:sym typeface="+mn-ea"/>
              </a:rPr>
              <a:t>，</a:t>
            </a:r>
            <a:r>
              <a:rPr lang="zh-CN" altLang="en-US" sz="1000"/>
              <a:t>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A06</a:t>
            </a:r>
            <a:r>
              <a:rPr lang="zh-CN" altLang="en-US" sz="1000"/>
              <a:t>，在</a:t>
            </a:r>
            <a:r>
              <a:rPr lang="en-US" altLang="zh-CN" sz="1000"/>
              <a:t>Value2</a:t>
            </a:r>
            <a:r>
              <a:rPr lang="zh-CN" altLang="en-US" sz="1000"/>
              <a:t>地址栏中填写</a:t>
            </a:r>
            <a:r>
              <a:rPr lang="en-US" altLang="zh-CN" sz="1000"/>
              <a:t>0xFE</a:t>
            </a:r>
            <a:r>
              <a:rPr lang="zh-CN" altLang="en-US" sz="1000"/>
              <a:t>，点击</a:t>
            </a:r>
            <a:r>
              <a:rPr lang="en-US" altLang="zh-CN" sz="1000"/>
              <a:t>Write</a:t>
            </a:r>
            <a:r>
              <a:rPr lang="zh-CN" altLang="en-US" sz="1000"/>
              <a:t>，如下图，此时可以看到</a:t>
            </a:r>
            <a:r>
              <a:rPr lang="en-US" altLang="zh-CN" sz="1000"/>
              <a:t>GPIO1</a:t>
            </a:r>
            <a:r>
              <a:rPr lang="zh-CN" altLang="en-US" sz="1000"/>
              <a:t>挂载的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graphicFrame>
        <p:nvGraphicFramePr>
          <p:cNvPr id="19" name="表格 18"/>
          <p:cNvGraphicFramePr/>
          <p:nvPr>
            <p:custDataLst>
              <p:tags r:id="rId6"/>
            </p:custDataLst>
          </p:nvPr>
        </p:nvGraphicFramePr>
        <p:xfrm>
          <a:off x="472440" y="3185795"/>
          <a:ext cx="335534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338"/>
                <a:gridCol w="551338"/>
                <a:gridCol w="551338"/>
                <a:gridCol w="551338"/>
                <a:gridCol w="492760"/>
                <a:gridCol w="657225"/>
              </a:tblGrid>
              <a:tr h="274320">
                <a:tc gridSpan="6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7400" y="864235"/>
            <a:ext cx="2190750" cy="201739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2175" y="5818505"/>
            <a:ext cx="2439035" cy="183896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70" y="5818505"/>
            <a:ext cx="2840355" cy="183896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DO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365760" y="1019175"/>
            <a:ext cx="267335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GPIO1-8</a:t>
            </a:r>
            <a:r>
              <a:rPr lang="zh-CN" altLang="en-US" sz="1000"/>
              <a:t>系统状态均默认为</a:t>
            </a:r>
            <a:r>
              <a:rPr lang="en-US" altLang="zh-CN" sz="1000"/>
              <a:t>Output High</a:t>
            </a:r>
            <a:r>
              <a:rPr lang="zh-CN" altLang="en-US" sz="1000"/>
              <a:t>，</a:t>
            </a:r>
            <a:r>
              <a:rPr lang="en-US" altLang="zh-CN" sz="1000"/>
              <a:t>8</a:t>
            </a:r>
            <a:r>
              <a:rPr lang="zh-CN" altLang="en-US" sz="1000"/>
              <a:t>个</a:t>
            </a:r>
            <a:r>
              <a:rPr lang="en-US" altLang="zh-CN" sz="1000"/>
              <a:t>LED</a:t>
            </a:r>
            <a:r>
              <a:rPr lang="zh-CN" altLang="en-US" sz="1000"/>
              <a:t>分别串接在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</a:t>
            </a:r>
            <a:r>
              <a:rPr lang="zh-CN" altLang="en-US" sz="1000"/>
              <a:t>之间（</a:t>
            </a:r>
            <a:r>
              <a:rPr lang="en-US" altLang="zh-CN" sz="1000"/>
              <a:t>LED</a:t>
            </a:r>
            <a:r>
              <a:rPr lang="zh-CN" altLang="en-US" sz="1000"/>
              <a:t>负极接</a:t>
            </a:r>
            <a:r>
              <a:rPr lang="en-US" altLang="zh-CN" sz="1000"/>
              <a:t>GND</a:t>
            </a:r>
            <a:r>
              <a:rPr lang="zh-CN" altLang="en-US" sz="1000"/>
              <a:t>，</a:t>
            </a:r>
            <a:r>
              <a:rPr lang="en-US" altLang="zh-CN" sz="1000"/>
              <a:t>LED</a:t>
            </a:r>
            <a:r>
              <a:rPr lang="zh-CN" altLang="en-US" sz="1000"/>
              <a:t>正极接</a:t>
            </a:r>
            <a:r>
              <a:rPr lang="en-US" altLang="zh-CN" sz="1000"/>
              <a:t>GPIO</a:t>
            </a:r>
            <a:r>
              <a:rPr lang="zh-CN" altLang="en-US" sz="1000"/>
              <a:t>），此时全亮。当接线端子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>
                <a:sym typeface="+mn-ea"/>
              </a:rPr>
              <a:t>对应的系统</a:t>
            </a:r>
            <a:r>
              <a:rPr lang="en-US" altLang="zh-CN" sz="1000">
                <a:sym typeface="+mn-ea"/>
              </a:rPr>
              <a:t>GPIO2</a:t>
            </a:r>
            <a:r>
              <a:rPr lang="zh-CN" altLang="en-US" sz="1000">
                <a:sym typeface="+mn-ea"/>
              </a:rPr>
              <a:t>和</a:t>
            </a:r>
            <a:r>
              <a:rPr lang="en-US" altLang="zh-CN" sz="1000">
                <a:sym typeface="+mn-ea"/>
              </a:rPr>
              <a:t>3</a:t>
            </a:r>
            <a:r>
              <a:rPr lang="zh-CN" altLang="en-US" sz="1000"/>
              <a:t>接收到控制信号，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系统状态发生改变，将从默认的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对应的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369570" y="4450715"/>
            <a:ext cx="5913755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软件进行模拟测试，需把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的系统状态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改为</a:t>
            </a:r>
            <a:r>
              <a:rPr lang="en-US" altLang="zh-CN" sz="1000">
                <a:sym typeface="+mn-ea"/>
              </a:rPr>
              <a:t>LOW</a:t>
            </a:r>
            <a:r>
              <a:rPr lang="zh-CN" altLang="en-US" sz="1000">
                <a:sym typeface="+mn-ea"/>
              </a:rPr>
              <a:t>，也就是把</a:t>
            </a:r>
            <a:r>
              <a:rPr lang="en-US" altLang="zh-CN" sz="1000">
                <a:sym typeface="+mn-ea"/>
              </a:rPr>
              <a:t>GPIO2</a:t>
            </a:r>
            <a:r>
              <a:rPr lang="zh-CN" altLang="en-US" sz="1000">
                <a:sym typeface="+mn-ea"/>
              </a:rPr>
              <a:t>和</a:t>
            </a:r>
            <a:r>
              <a:rPr lang="en-US" altLang="zh-CN" sz="1000">
                <a:sym typeface="+mn-ea"/>
              </a:rPr>
              <a:t>3</a:t>
            </a:r>
            <a:r>
              <a:rPr lang="zh-CN" altLang="en-US" sz="1000">
                <a:sym typeface="+mn-ea"/>
              </a:rPr>
              <a:t>的</a:t>
            </a:r>
            <a:r>
              <a:rPr lang="zh-CN" altLang="en-US" sz="1000">
                <a:sym typeface="+mn-ea"/>
              </a:rPr>
              <a:t>系统状态</a:t>
            </a:r>
            <a:r>
              <a:rPr lang="zh-CN" altLang="en-US" sz="1000"/>
              <a:t>值写成</a:t>
            </a:r>
            <a:r>
              <a:rPr lang="en-US" altLang="zh-CN" sz="1000"/>
              <a:t>0</a:t>
            </a:r>
            <a:r>
              <a:rPr lang="zh-CN" altLang="en-US" sz="1000"/>
              <a:t>，需把其他</a:t>
            </a:r>
            <a:r>
              <a:rPr lang="en-US" altLang="zh-CN" sz="1000"/>
              <a:t>GPIO</a:t>
            </a:r>
            <a:r>
              <a:rPr lang="zh-CN" altLang="en-US" sz="1000"/>
              <a:t>的系统状态</a:t>
            </a:r>
            <a:r>
              <a:rPr lang="zh-CN" altLang="en-US" sz="1000">
                <a:sym typeface="+mn-ea"/>
              </a:rPr>
              <a:t>维持原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不变，也就是把其他</a:t>
            </a:r>
            <a:r>
              <a:rPr lang="en-US" altLang="zh-CN" sz="1000">
                <a:sym typeface="+mn-ea"/>
              </a:rPr>
              <a:t>GPIO</a:t>
            </a:r>
            <a:r>
              <a:rPr lang="zh-CN" altLang="en-US" sz="1000">
                <a:sym typeface="+mn-ea"/>
              </a:rPr>
              <a:t>的系统状态</a:t>
            </a:r>
            <a:r>
              <a:rPr lang="zh-CN" altLang="en-US" sz="1000"/>
              <a:t>值写成</a:t>
            </a:r>
            <a:r>
              <a:rPr lang="en-US" altLang="zh-CN" sz="1000"/>
              <a:t>1</a:t>
            </a:r>
            <a:r>
              <a:rPr lang="zh-CN" altLang="en-US" sz="1000"/>
              <a:t>，把系统状态值组成的</a:t>
            </a:r>
            <a:r>
              <a:rPr lang="en-US" altLang="zh-CN" sz="1000"/>
              <a:t>2</a:t>
            </a:r>
            <a:r>
              <a:rPr lang="zh-CN" altLang="en-US" sz="1000"/>
              <a:t>进制数值</a:t>
            </a:r>
            <a:r>
              <a:rPr lang="en-US" altLang="zh-CN" sz="1000"/>
              <a:t>11111001</a:t>
            </a:r>
            <a:r>
              <a:rPr lang="zh-CN" altLang="en-US" sz="1000"/>
              <a:t>转化成</a:t>
            </a:r>
            <a:r>
              <a:rPr lang="en-US" altLang="zh-CN" sz="1000"/>
              <a:t>16</a:t>
            </a:r>
            <a:r>
              <a:rPr lang="zh-CN" altLang="en-US" sz="1000"/>
              <a:t>进制数值</a:t>
            </a:r>
            <a:r>
              <a:rPr lang="en-US" altLang="zh-CN" sz="1000"/>
              <a:t>0xF9</a:t>
            </a:r>
            <a:r>
              <a:rPr lang="zh-CN" altLang="en-US" sz="1000"/>
              <a:t>写入</a:t>
            </a:r>
            <a:r>
              <a:rPr lang="en-US" altLang="zh-CN" sz="1000"/>
              <a:t>GPIO1-8</a:t>
            </a:r>
            <a:r>
              <a:rPr lang="zh-CN" altLang="en-US" sz="1000">
                <a:sym typeface="+mn-ea"/>
              </a:rPr>
              <a:t>所在地址</a:t>
            </a:r>
            <a:r>
              <a:rPr lang="en-US" altLang="zh-CN" sz="1000">
                <a:sym typeface="+mn-ea"/>
              </a:rPr>
              <a:t>A06</a:t>
            </a:r>
            <a:r>
              <a:rPr lang="zh-CN" altLang="en-US" sz="1000">
                <a:sym typeface="+mn-ea"/>
              </a:rPr>
              <a:t>，</a:t>
            </a:r>
            <a:r>
              <a:rPr lang="zh-CN" altLang="en-US" sz="1000"/>
              <a:t>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A06</a:t>
            </a:r>
            <a:r>
              <a:rPr lang="zh-CN" altLang="en-US" sz="1000"/>
              <a:t>，在</a:t>
            </a:r>
            <a:r>
              <a:rPr lang="en-US" altLang="zh-CN" sz="1000"/>
              <a:t>Value2</a:t>
            </a:r>
            <a:r>
              <a:rPr lang="zh-CN" altLang="en-US" sz="1000"/>
              <a:t>地址栏中填写</a:t>
            </a:r>
            <a:r>
              <a:rPr lang="en-US" altLang="zh-CN" sz="1000"/>
              <a:t>0xF9</a:t>
            </a:r>
            <a:r>
              <a:rPr lang="zh-CN" altLang="en-US" sz="1000"/>
              <a:t>，点击</a:t>
            </a:r>
            <a:r>
              <a:rPr lang="en-US" altLang="zh-CN" sz="1000"/>
              <a:t>Write</a:t>
            </a:r>
            <a:r>
              <a:rPr lang="zh-CN" altLang="en-US" sz="1000"/>
              <a:t>，如下图，此时可以看到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挂载的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graphicFrame>
        <p:nvGraphicFramePr>
          <p:cNvPr id="19" name="表格 18"/>
          <p:cNvGraphicFramePr/>
          <p:nvPr>
            <p:custDataLst>
              <p:tags r:id="rId6"/>
            </p:custDataLst>
          </p:nvPr>
        </p:nvGraphicFramePr>
        <p:xfrm>
          <a:off x="472440" y="3185795"/>
          <a:ext cx="335534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180"/>
                <a:gridCol w="551180"/>
                <a:gridCol w="551815"/>
                <a:gridCol w="551180"/>
                <a:gridCol w="492760"/>
                <a:gridCol w="657225"/>
              </a:tblGrid>
              <a:tr h="274320">
                <a:tc gridSpan="6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GPIO3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GPIO2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0">
                          <a:solidFill>
                            <a:schemeClr val="tx1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0">
                        <a:solidFill>
                          <a:schemeClr val="tx1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表格 22"/>
          <p:cNvGraphicFramePr/>
          <p:nvPr/>
        </p:nvGraphicFramePr>
        <p:xfrm>
          <a:off x="504190" y="8055610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11111001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0xF9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7400" y="844550"/>
            <a:ext cx="2294890" cy="204851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UNIT_TABLE_BEAUTIFY" val="smartTable{f3072327-fd22-445f-9d3a-8a60106288c2}"/>
  <p:tag name="KSO_WM_BEAUTIFY_FLAG" val=""/>
  <p:tag name="TABLE_ENDDRAG_ORIGIN_RECT" val="473*112"/>
  <p:tag name="TABLE_ENDDRAG_RECT" val="27*332*473*112"/>
</p:tagLst>
</file>

<file path=ppt/tags/tag65.xml><?xml version="1.0" encoding="utf-8"?>
<p:tagLst xmlns:p="http://schemas.openxmlformats.org/presentationml/2006/main">
  <p:tag name="KSO_WM_UNIT_TABLE_BEAUTIFY" val="smartTable{7b661af2-e1c8-406e-a5db-ac4ee95dea95}"/>
  <p:tag name="KSO_WM_BEAUTIFY_FLAG" val=""/>
  <p:tag name="TABLE_ENDDRAG_ORIGIN_RECT" val="428*129"/>
  <p:tag name="TABLE_ENDDRAG_RECT" val="32*356*428*129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7.xml><?xml version="1.0" encoding="utf-8"?>
<p:tagLst xmlns:p="http://schemas.openxmlformats.org/presentationml/2006/main">
  <p:tag name="TABLE_ENDDRAG_ORIGIN_RECT" val="489*253"/>
  <p:tag name="TABLE_ENDDRAG_RECT" val="23*93*489*253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TABLE_ENDDRAG_ORIGIN_RECT" val="489*253"/>
  <p:tag name="TABLE_ENDDRAG_RECT" val="23*93*489*253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UNIT_TABLE_BEAUTIFY" val="smartTable{fec57783-aeea-475e-94f3-a526635355cd}"/>
  <p:tag name="KSO_WM_BEAUTIFY_FLAG" val=""/>
  <p:tag name="TABLE_ENDDRAG_ORIGIN_RECT" val="473*112"/>
  <p:tag name="TABLE_ENDDRAG_RECT" val="27*332*473*112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UNIT_TABLE_BEAUTIFY" val="smartTable{117d4551-c724-4af3-b50b-a939af469c1e}"/>
  <p:tag name="KSO_WM_BEAUTIFY_FLAG" val=""/>
  <p:tag name="TABLE_ENDDRAG_ORIGIN_RECT" val="473*112"/>
  <p:tag name="TABLE_ENDDRAG_RECT" val="27*332*473*112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UNIT_TABLE_BEAUTIFY" val="smartTable{00d5dd4e-c5ef-420a-bbf4-fcefb407840b}"/>
  <p:tag name="KSO_WM_BEAUTIFY_FLAG" val=""/>
  <p:tag name="TABLE_ENDDRAG_ORIGIN_RECT" val="473*112"/>
  <p:tag name="TABLE_ENDDRAG_RECT" val="27*332*473*112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UNIT_TABLE_BEAUTIFY" val="smartTable{08ab721a-2b1f-4307-b022-6658d516f2f0}"/>
  <p:tag name="KSO_WM_BEAUTIFY_FLAG" val=""/>
  <p:tag name="TABLE_ENDDRAG_ORIGIN_RECT" val="473*112"/>
  <p:tag name="TABLE_ENDDRAG_RECT" val="27*332*473*112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UNIT_TABLE_BEAUTIFY" val="smartTable{fce9c606-cfa6-4814-a4f3-e977a9ae0113}"/>
  <p:tag name="KSO_WM_BEAUTIFY_FLAG" val=""/>
  <p:tag name="TABLE_ENDDRAG_ORIGIN_RECT" val="279*117"/>
  <p:tag name="TABLE_ENDDRAG_RECT" val="27*298*279*117"/>
</p:tagLst>
</file>

<file path=ppt/tags/tag122.xml><?xml version="1.0" encoding="utf-8"?>
<p:tagLst xmlns:p="http://schemas.openxmlformats.org/presentationml/2006/main">
  <p:tag name="KSO_WM_UNIT_TABLE_BEAUTIFY" val="smartTable{bcd879b0-8a7f-45e9-bfaa-7f9c8df7994f}"/>
  <p:tag name="KSO_WM_BEAUTIFY_FLAG" val=""/>
  <p:tag name="TABLE_ENDDRAG_ORIGIN_RECT" val="428*129"/>
  <p:tag name="TABLE_ENDDRAG_RECT" val="32*356*428*129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4.xml><?xml version="1.0" encoding="utf-8"?>
<p:tagLst xmlns:p="http://schemas.openxmlformats.org/presentationml/2006/main">
  <p:tag name="TABLE_ENDDRAG_ORIGIN_RECT" val="489*253"/>
  <p:tag name="TABLE_ENDDRAG_RECT" val="23*93*489*253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TABLE_ENDDRAG_ORIGIN_RECT" val="489*253"/>
  <p:tag name="TABLE_ENDDRAG_RECT" val="23*93*489*253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UNIT_TABLE_BEAUTIFY" val="smartTable{4721ec6e-7964-4f69-adb5-b7b20b2eb1c0}"/>
  <p:tag name="KSO_WM_BEAUTIFY_FLAG" val=""/>
  <p:tag name="TABLE_ENDDRAG_ORIGIN_RECT" val="264*68"/>
  <p:tag name="TABLE_ENDDRAG_RECT" val="36*256*264*68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UNIT_TABLE_BEAUTIFY" val="smartTable{d3383129-f6cf-4355-a791-1eb165b1ccf8}"/>
  <p:tag name="KSO_WM_BEAUTIFY_FLAG" val=""/>
  <p:tag name="TABLE_ENDDRAG_ORIGIN_RECT" val="264*67"/>
  <p:tag name="TABLE_ENDDRAG_RECT" val="36*256*264*67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UNIT_TABLE_BEAUTIFY" val="smartTable{7dad07f9-ee56-48d3-8b4c-c95c284567a8}"/>
  <p:tag name="KSO_WM_BEAUTIFY_FLAG" val=""/>
  <p:tag name="TABLE_ENDDRAG_ORIGIN_RECT" val="473*112"/>
  <p:tag name="TABLE_ENDDRAG_RECT" val="27*332*473*112"/>
</p:tagLst>
</file>

<file path=ppt/tags/tag1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UNIT_TABLE_BEAUTIFY" val="smartTable{ac15cd1f-4b29-4f7a-b8ee-1db7ba93d9ee}"/>
  <p:tag name="KSO_WM_BEAUTIFY_FLAG" val=""/>
  <p:tag name="TABLE_ENDDRAG_ORIGIN_RECT" val="264*69"/>
  <p:tag name="TABLE_ENDDRAG_RECT" val="37*250*264*69"/>
</p:tagLst>
</file>

<file path=ppt/tags/tag1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3.xml><?xml version="1.0" encoding="utf-8"?>
<p:tagLst xmlns:p="http://schemas.openxmlformats.org/presentationml/2006/main">
  <p:tag name="COMMONDATA" val="eyJoZGlkIjoiZTAzOTQ5MWZhYWQyY2RkNWUyOGIyZTNiMmIyMTUxMzcifQ=="/>
  <p:tag name="KSO_WPP_MARK_KEY" val="1dd178f1-746f-4964-9527-14b4ec878d5f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13684</Words>
  <Application>WPS 演示</Application>
  <PresentationFormat>宽屏</PresentationFormat>
  <Paragraphs>2547</Paragraphs>
  <Slides>18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</vt:lpstr>
      <vt:lpstr>宋体</vt:lpstr>
      <vt:lpstr>Wingdings</vt:lpstr>
      <vt:lpstr>Wingdings</vt:lpstr>
      <vt:lpstr>微软雅黑</vt:lpstr>
      <vt:lpstr>Leelawadee UI</vt:lpstr>
      <vt:lpstr>华文细黑</vt:lpstr>
      <vt:lpstr>等线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A壹頁書135 9036 9419</cp:lastModifiedBy>
  <cp:revision>249</cp:revision>
  <dcterms:created xsi:type="dcterms:W3CDTF">2019-06-19T02:08:00Z</dcterms:created>
  <dcterms:modified xsi:type="dcterms:W3CDTF">2026-02-01T08:33:27Z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2052-12.1.0.24655</vt:lpwstr>
  </property>
  <property fmtid="{D5CDD505-2E9C-101B-9397-08002B2CF9AE}" pid="3" name="ICV">
    <vt:lpwstr>50D2DCF8FAB84BC59FF8931BAC694666_13</vt:lpwstr>
  </property>
</Properties>
</file>